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364" r:id="rId3"/>
    <p:sldId id="365" r:id="rId4"/>
    <p:sldId id="397" r:id="rId5"/>
    <p:sldId id="398" r:id="rId6"/>
    <p:sldId id="339" r:id="rId7"/>
    <p:sldId id="373" r:id="rId8"/>
    <p:sldId id="376" r:id="rId9"/>
    <p:sldId id="377" r:id="rId10"/>
    <p:sldId id="357" r:id="rId11"/>
    <p:sldId id="358" r:id="rId12"/>
    <p:sldId id="363" r:id="rId13"/>
    <p:sldId id="399" r:id="rId14"/>
    <p:sldId id="341" r:id="rId15"/>
    <p:sldId id="410" r:id="rId16"/>
    <p:sldId id="411" r:id="rId17"/>
    <p:sldId id="368" r:id="rId18"/>
    <p:sldId id="412" r:id="rId19"/>
    <p:sldId id="415" r:id="rId20"/>
    <p:sldId id="414" r:id="rId21"/>
    <p:sldId id="416" r:id="rId22"/>
    <p:sldId id="344" r:id="rId23"/>
    <p:sldId id="345" r:id="rId24"/>
    <p:sldId id="379" r:id="rId25"/>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3300"/>
    <a:srgbClr val="FFFF99"/>
    <a:srgbClr val="006600"/>
    <a:srgbClr val="DEEF03"/>
    <a:srgbClr val="F1F165"/>
    <a:srgbClr val="AFF2AC"/>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76" autoAdjust="0"/>
    <p:restoredTop sz="94444" autoAdjust="0"/>
  </p:normalViewPr>
  <p:slideViewPr>
    <p:cSldViewPr>
      <p:cViewPr varScale="1">
        <p:scale>
          <a:sx n="65" d="100"/>
          <a:sy n="65" d="100"/>
        </p:scale>
        <p:origin x="-142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82845-BACE-459E-995B-E8BD800ABD9D}" type="doc">
      <dgm:prSet loTypeId="urn:microsoft.com/office/officeart/2005/8/layout/radial3" loCatId="relationship" qsTypeId="urn:microsoft.com/office/officeart/2005/8/quickstyle/3d1" qsCatId="3D" csTypeId="urn:microsoft.com/office/officeart/2005/8/colors/colorful4" csCatId="colorful" phldr="1"/>
      <dgm:spPr/>
      <dgm:t>
        <a:bodyPr/>
        <a:lstStyle/>
        <a:p>
          <a:endParaRPr lang="vi-VN"/>
        </a:p>
      </dgm:t>
    </dgm:pt>
    <dgm:pt modelId="{32AE32CC-610F-4486-9D34-5FF320676233}">
      <dgm:prSet phldrT="[Text]" custT="1"/>
      <dgm:spPr>
        <a:solidFill>
          <a:srgbClr val="00B0F0">
            <a:alpha val="50000"/>
          </a:srgbClr>
        </a:solidFill>
      </dgm:spPr>
      <dgm:t>
        <a:bodyPr/>
        <a:lstStyle/>
        <a:p>
          <a:pPr>
            <a:lnSpc>
              <a:spcPct val="130000"/>
            </a:lnSpc>
            <a:spcAft>
              <a:spcPts val="0"/>
            </a:spcAft>
          </a:pPr>
          <a:r>
            <a:rPr lang="en-US" sz="3200" b="1" dirty="0" smtClean="0"/>
            <a:t>SỨC KHỎE HỌC SINH</a:t>
          </a:r>
          <a:endParaRPr lang="vi-VN" sz="3200" dirty="0"/>
        </a:p>
      </dgm:t>
    </dgm:pt>
    <dgm:pt modelId="{C0EE3715-FC5C-4475-8D66-7C05971F215C}" type="parTrans" cxnId="{A5CF95A0-6A8B-4C2B-86AB-C97712279510}">
      <dgm:prSet/>
      <dgm:spPr/>
      <dgm:t>
        <a:bodyPr/>
        <a:lstStyle/>
        <a:p>
          <a:endParaRPr lang="vi-VN"/>
        </a:p>
      </dgm:t>
    </dgm:pt>
    <dgm:pt modelId="{ACD01285-5480-4D1E-A886-BE5374E73105}" type="sibTrans" cxnId="{A5CF95A0-6A8B-4C2B-86AB-C97712279510}">
      <dgm:prSet/>
      <dgm:spPr/>
      <dgm:t>
        <a:bodyPr/>
        <a:lstStyle/>
        <a:p>
          <a:endParaRPr lang="vi-VN"/>
        </a:p>
      </dgm:t>
    </dgm:pt>
    <dgm:pt modelId="{CF094D0C-4A02-49DB-AB9A-295A0E01885C}">
      <dgm:prSet phldrT="[Text]" custT="1">
        <dgm:style>
          <a:lnRef idx="1">
            <a:schemeClr val="accent2"/>
          </a:lnRef>
          <a:fillRef idx="3">
            <a:schemeClr val="accent2"/>
          </a:fillRef>
          <a:effectRef idx="2">
            <a:schemeClr val="accent2"/>
          </a:effectRef>
          <a:fontRef idx="minor">
            <a:schemeClr val="lt1"/>
          </a:fontRef>
        </dgm:style>
      </dgm:prSet>
      <dgm:spPr>
        <a:solidFill>
          <a:srgbClr val="FF0000"/>
        </a:solidFill>
      </dgm:spPr>
      <dgm:t>
        <a:bodyPr/>
        <a:lstStyle/>
        <a:p>
          <a:pPr>
            <a:lnSpc>
              <a:spcPct val="130000"/>
            </a:lnSpc>
            <a:spcAft>
              <a:spcPts val="0"/>
            </a:spcAft>
          </a:pPr>
          <a:r>
            <a:rPr lang="en-US" sz="2200" b="1" dirty="0" err="1" smtClean="0"/>
            <a:t>DINH</a:t>
          </a:r>
          <a:r>
            <a:rPr lang="en-US" sz="2200" b="1" dirty="0" smtClean="0"/>
            <a:t> </a:t>
          </a:r>
          <a:r>
            <a:rPr lang="en-US" sz="2200" b="1" dirty="0" err="1" smtClean="0"/>
            <a:t>DƯỠNG</a:t>
          </a:r>
          <a:endParaRPr lang="vi-VN" sz="2200" b="1" dirty="0"/>
        </a:p>
      </dgm:t>
    </dgm:pt>
    <dgm:pt modelId="{C5F7D96A-4889-45DE-805B-1A90A7C2AC74}" type="parTrans" cxnId="{9F8210A1-14DB-49A4-AECA-ECEA54152CA4}">
      <dgm:prSet/>
      <dgm:spPr/>
      <dgm:t>
        <a:bodyPr/>
        <a:lstStyle/>
        <a:p>
          <a:endParaRPr lang="vi-VN"/>
        </a:p>
      </dgm:t>
    </dgm:pt>
    <dgm:pt modelId="{C03108C0-1686-4E71-B3D0-30DDCCD99BCB}" type="sibTrans" cxnId="{9F8210A1-14DB-49A4-AECA-ECEA54152CA4}">
      <dgm:prSet/>
      <dgm:spPr/>
      <dgm:t>
        <a:bodyPr/>
        <a:lstStyle/>
        <a:p>
          <a:endParaRPr lang="vi-VN"/>
        </a:p>
      </dgm:t>
    </dgm:pt>
    <dgm:pt modelId="{6F0EAC13-3573-456A-9C0D-1263688C2D4C}">
      <dgm:prSet phldrT="[Text]" custT="1">
        <dgm:style>
          <a:lnRef idx="1">
            <a:schemeClr val="accent2"/>
          </a:lnRef>
          <a:fillRef idx="3">
            <a:schemeClr val="accent2"/>
          </a:fillRef>
          <a:effectRef idx="2">
            <a:schemeClr val="accent2"/>
          </a:effectRef>
          <a:fontRef idx="minor">
            <a:schemeClr val="lt1"/>
          </a:fontRef>
        </dgm:style>
      </dgm:prSet>
      <dgm:spPr/>
      <dgm:t>
        <a:bodyPr/>
        <a:lstStyle/>
        <a:p>
          <a:pPr>
            <a:lnSpc>
              <a:spcPct val="130000"/>
            </a:lnSpc>
            <a:spcAft>
              <a:spcPts val="0"/>
            </a:spcAft>
          </a:pPr>
          <a:r>
            <a:rPr lang="en-US" sz="2200" b="1" dirty="0" err="1" smtClean="0"/>
            <a:t>RÈN</a:t>
          </a:r>
          <a:r>
            <a:rPr lang="en-US" sz="2200" b="1" dirty="0" smtClean="0"/>
            <a:t> </a:t>
          </a:r>
          <a:r>
            <a:rPr lang="en-US" sz="2200" b="1" dirty="0" err="1" smtClean="0"/>
            <a:t>LUYỆN</a:t>
          </a:r>
          <a:endParaRPr lang="vi-VN" sz="2200" b="1" dirty="0"/>
        </a:p>
      </dgm:t>
    </dgm:pt>
    <dgm:pt modelId="{EAEDF7CB-77EB-40FF-AA86-3FA2B12FCF4B}" type="parTrans" cxnId="{ECF54130-5945-4709-9924-5305A39B81A2}">
      <dgm:prSet/>
      <dgm:spPr/>
      <dgm:t>
        <a:bodyPr/>
        <a:lstStyle/>
        <a:p>
          <a:endParaRPr lang="vi-VN"/>
        </a:p>
      </dgm:t>
    </dgm:pt>
    <dgm:pt modelId="{E0357F1A-4FFD-4174-8A18-02C503D9C6F3}" type="sibTrans" cxnId="{ECF54130-5945-4709-9924-5305A39B81A2}">
      <dgm:prSet/>
      <dgm:spPr/>
      <dgm:t>
        <a:bodyPr/>
        <a:lstStyle/>
        <a:p>
          <a:endParaRPr lang="vi-VN"/>
        </a:p>
      </dgm:t>
    </dgm:pt>
    <dgm:pt modelId="{DF9CD9CC-DB4A-4927-9259-83AA3C31007C}">
      <dgm:prSet phldrT="[Text]" custT="1"/>
      <dgm:spPr>
        <a:solidFill>
          <a:srgbClr val="FFFF00"/>
        </a:solidFill>
      </dgm:spPr>
      <dgm:t>
        <a:bodyPr/>
        <a:lstStyle/>
        <a:p>
          <a:pPr>
            <a:lnSpc>
              <a:spcPct val="130000"/>
            </a:lnSpc>
            <a:spcAft>
              <a:spcPts val="0"/>
            </a:spcAft>
          </a:pPr>
          <a:r>
            <a:rPr lang="en-US" sz="2200" b="1" dirty="0" smtClean="0"/>
            <a:t>DI TRUYỀN</a:t>
          </a:r>
          <a:endParaRPr lang="vi-VN" sz="2200" b="1" dirty="0"/>
        </a:p>
      </dgm:t>
    </dgm:pt>
    <dgm:pt modelId="{93A76138-E8EF-4750-A7F7-E98C7B151077}" type="parTrans" cxnId="{F97E448A-194E-4CAD-BA73-B48CB93A6FF2}">
      <dgm:prSet/>
      <dgm:spPr/>
      <dgm:t>
        <a:bodyPr/>
        <a:lstStyle/>
        <a:p>
          <a:endParaRPr lang="vi-VN"/>
        </a:p>
      </dgm:t>
    </dgm:pt>
    <dgm:pt modelId="{B03FA84A-DE46-4823-B493-08D4F0ECF447}" type="sibTrans" cxnId="{F97E448A-194E-4CAD-BA73-B48CB93A6FF2}">
      <dgm:prSet/>
      <dgm:spPr/>
      <dgm:t>
        <a:bodyPr/>
        <a:lstStyle/>
        <a:p>
          <a:endParaRPr lang="vi-VN"/>
        </a:p>
      </dgm:t>
    </dgm:pt>
    <dgm:pt modelId="{D8D3D666-5F69-4D35-B014-532780476433}">
      <dgm:prSet phldrT="[Text]" custT="1">
        <dgm:style>
          <a:lnRef idx="1">
            <a:schemeClr val="accent2"/>
          </a:lnRef>
          <a:fillRef idx="3">
            <a:schemeClr val="accent2"/>
          </a:fillRef>
          <a:effectRef idx="2">
            <a:schemeClr val="accent2"/>
          </a:effectRef>
          <a:fontRef idx="minor">
            <a:schemeClr val="lt1"/>
          </a:fontRef>
        </dgm:style>
      </dgm:prSet>
      <dgm:spPr>
        <a:solidFill>
          <a:srgbClr val="006600"/>
        </a:solidFill>
        <a:ln/>
      </dgm:spPr>
      <dgm:t>
        <a:bodyPr/>
        <a:lstStyle/>
        <a:p>
          <a:pPr>
            <a:lnSpc>
              <a:spcPct val="130000"/>
            </a:lnSpc>
            <a:spcAft>
              <a:spcPts val="0"/>
            </a:spcAft>
          </a:pPr>
          <a:r>
            <a:rPr lang="en-US" sz="2200" b="1" dirty="0" err="1" smtClean="0"/>
            <a:t>MÔI</a:t>
          </a:r>
          <a:r>
            <a:rPr lang="en-US" sz="2200" b="1" dirty="0" smtClean="0"/>
            <a:t> </a:t>
          </a:r>
          <a:r>
            <a:rPr lang="en-US" sz="2200" b="1" dirty="0" err="1" smtClean="0"/>
            <a:t>TRƯỜNG</a:t>
          </a:r>
          <a:endParaRPr lang="vi-VN" sz="2200" b="1" dirty="0"/>
        </a:p>
      </dgm:t>
    </dgm:pt>
    <dgm:pt modelId="{E4D6B08D-04D8-45E2-ACB7-1567D144C897}" type="parTrans" cxnId="{83C58439-5393-4654-87E6-01B5205D5AB7}">
      <dgm:prSet/>
      <dgm:spPr/>
      <dgm:t>
        <a:bodyPr/>
        <a:lstStyle/>
        <a:p>
          <a:endParaRPr lang="vi-VN"/>
        </a:p>
      </dgm:t>
    </dgm:pt>
    <dgm:pt modelId="{EB109936-4481-4296-BC60-35759BF310E9}" type="sibTrans" cxnId="{83C58439-5393-4654-87E6-01B5205D5AB7}">
      <dgm:prSet/>
      <dgm:spPr/>
      <dgm:t>
        <a:bodyPr/>
        <a:lstStyle/>
        <a:p>
          <a:endParaRPr lang="vi-VN"/>
        </a:p>
      </dgm:t>
    </dgm:pt>
    <dgm:pt modelId="{1914B88E-02C0-447D-A94B-14FEB4E0AD01}" type="pres">
      <dgm:prSet presAssocID="{F8282845-BACE-459E-995B-E8BD800ABD9D}" presName="composite" presStyleCnt="0">
        <dgm:presLayoutVars>
          <dgm:chMax val="1"/>
          <dgm:dir/>
          <dgm:resizeHandles val="exact"/>
        </dgm:presLayoutVars>
      </dgm:prSet>
      <dgm:spPr/>
      <dgm:t>
        <a:bodyPr/>
        <a:lstStyle/>
        <a:p>
          <a:endParaRPr lang="vi-VN"/>
        </a:p>
      </dgm:t>
    </dgm:pt>
    <dgm:pt modelId="{D0D743DA-4774-4107-8C2F-E7D252DD749B}" type="pres">
      <dgm:prSet presAssocID="{F8282845-BACE-459E-995B-E8BD800ABD9D}" presName="radial" presStyleCnt="0">
        <dgm:presLayoutVars>
          <dgm:animLvl val="ctr"/>
        </dgm:presLayoutVars>
      </dgm:prSet>
      <dgm:spPr/>
      <dgm:t>
        <a:bodyPr/>
        <a:lstStyle/>
        <a:p>
          <a:endParaRPr lang="vi-VN"/>
        </a:p>
      </dgm:t>
    </dgm:pt>
    <dgm:pt modelId="{29318606-067B-4F45-B28C-6F187E3D0243}" type="pres">
      <dgm:prSet presAssocID="{32AE32CC-610F-4486-9D34-5FF320676233}" presName="centerShape" presStyleLbl="vennNode1" presStyleIdx="0" presStyleCnt="5" custScaleX="134107" custScaleY="96381"/>
      <dgm:spPr/>
      <dgm:t>
        <a:bodyPr/>
        <a:lstStyle/>
        <a:p>
          <a:endParaRPr lang="vi-VN"/>
        </a:p>
      </dgm:t>
    </dgm:pt>
    <dgm:pt modelId="{ECDEF4C2-0A20-480D-87D3-0F99CBB432CD}" type="pres">
      <dgm:prSet presAssocID="{CF094D0C-4A02-49DB-AB9A-295A0E01885C}" presName="node" presStyleLbl="vennNode1" presStyleIdx="1" presStyleCnt="5" custScaleX="190357" custScaleY="111091">
        <dgm:presLayoutVars>
          <dgm:bulletEnabled val="1"/>
        </dgm:presLayoutVars>
      </dgm:prSet>
      <dgm:spPr/>
      <dgm:t>
        <a:bodyPr/>
        <a:lstStyle/>
        <a:p>
          <a:endParaRPr lang="vi-VN"/>
        </a:p>
      </dgm:t>
    </dgm:pt>
    <dgm:pt modelId="{A22D0050-9C7E-4C58-8119-2B486DCB09C8}" type="pres">
      <dgm:prSet presAssocID="{6F0EAC13-3573-456A-9C0D-1263688C2D4C}" presName="node" presStyleLbl="vennNode1" presStyleIdx="2" presStyleCnt="5" custScaleX="172476" custScaleY="126519" custRadScaleRad="159509" custRadScaleInc="1147">
        <dgm:presLayoutVars>
          <dgm:bulletEnabled val="1"/>
        </dgm:presLayoutVars>
      </dgm:prSet>
      <dgm:spPr/>
      <dgm:t>
        <a:bodyPr/>
        <a:lstStyle/>
        <a:p>
          <a:endParaRPr lang="vi-VN"/>
        </a:p>
      </dgm:t>
    </dgm:pt>
    <dgm:pt modelId="{F0EFEC2B-06E6-4941-9385-C82BE6609D7F}" type="pres">
      <dgm:prSet presAssocID="{DF9CD9CC-DB4A-4927-9259-83AA3C31007C}" presName="node" presStyleLbl="vennNode1" presStyleIdx="3" presStyleCnt="5" custScaleX="193095" custScaleY="108875" custRadScaleRad="98113" custRadScaleInc="-2874">
        <dgm:presLayoutVars>
          <dgm:bulletEnabled val="1"/>
        </dgm:presLayoutVars>
      </dgm:prSet>
      <dgm:spPr/>
      <dgm:t>
        <a:bodyPr/>
        <a:lstStyle/>
        <a:p>
          <a:endParaRPr lang="vi-VN"/>
        </a:p>
      </dgm:t>
    </dgm:pt>
    <dgm:pt modelId="{D0239571-6FDE-4D01-AA00-23B1B05C1014}" type="pres">
      <dgm:prSet presAssocID="{D8D3D666-5F69-4D35-B014-532780476433}" presName="node" presStyleLbl="vennNode1" presStyleIdx="4" presStyleCnt="5" custScaleX="166059" custScaleY="115426" custRadScaleRad="152275" custRadScaleInc="-1275">
        <dgm:presLayoutVars>
          <dgm:bulletEnabled val="1"/>
        </dgm:presLayoutVars>
      </dgm:prSet>
      <dgm:spPr/>
      <dgm:t>
        <a:bodyPr/>
        <a:lstStyle/>
        <a:p>
          <a:endParaRPr lang="vi-VN"/>
        </a:p>
      </dgm:t>
    </dgm:pt>
  </dgm:ptLst>
  <dgm:cxnLst>
    <dgm:cxn modelId="{0EE5531B-C7C8-4054-AB9B-075149EA81CF}" type="presOf" srcId="{F8282845-BACE-459E-995B-E8BD800ABD9D}" destId="{1914B88E-02C0-447D-A94B-14FEB4E0AD01}" srcOrd="0" destOrd="0" presId="urn:microsoft.com/office/officeart/2005/8/layout/radial3"/>
    <dgm:cxn modelId="{A5CF95A0-6A8B-4C2B-86AB-C97712279510}" srcId="{F8282845-BACE-459E-995B-E8BD800ABD9D}" destId="{32AE32CC-610F-4486-9D34-5FF320676233}" srcOrd="0" destOrd="0" parTransId="{C0EE3715-FC5C-4475-8D66-7C05971F215C}" sibTransId="{ACD01285-5480-4D1E-A886-BE5374E73105}"/>
    <dgm:cxn modelId="{2FD2466A-884F-4EA4-B93A-4CE4CC0C2372}" type="presOf" srcId="{D8D3D666-5F69-4D35-B014-532780476433}" destId="{D0239571-6FDE-4D01-AA00-23B1B05C1014}" srcOrd="0" destOrd="0" presId="urn:microsoft.com/office/officeart/2005/8/layout/radial3"/>
    <dgm:cxn modelId="{EC6FA434-5AA4-4464-9401-7A03B877C049}" type="presOf" srcId="{6F0EAC13-3573-456A-9C0D-1263688C2D4C}" destId="{A22D0050-9C7E-4C58-8119-2B486DCB09C8}" srcOrd="0" destOrd="0" presId="urn:microsoft.com/office/officeart/2005/8/layout/radial3"/>
    <dgm:cxn modelId="{F58D0867-7CFF-4A26-8B37-B5E6A6812599}" type="presOf" srcId="{32AE32CC-610F-4486-9D34-5FF320676233}" destId="{29318606-067B-4F45-B28C-6F187E3D0243}" srcOrd="0" destOrd="0" presId="urn:microsoft.com/office/officeart/2005/8/layout/radial3"/>
    <dgm:cxn modelId="{F97E448A-194E-4CAD-BA73-B48CB93A6FF2}" srcId="{32AE32CC-610F-4486-9D34-5FF320676233}" destId="{DF9CD9CC-DB4A-4927-9259-83AA3C31007C}" srcOrd="2" destOrd="0" parTransId="{93A76138-E8EF-4750-A7F7-E98C7B151077}" sibTransId="{B03FA84A-DE46-4823-B493-08D4F0ECF447}"/>
    <dgm:cxn modelId="{ECF54130-5945-4709-9924-5305A39B81A2}" srcId="{32AE32CC-610F-4486-9D34-5FF320676233}" destId="{6F0EAC13-3573-456A-9C0D-1263688C2D4C}" srcOrd="1" destOrd="0" parTransId="{EAEDF7CB-77EB-40FF-AA86-3FA2B12FCF4B}" sibTransId="{E0357F1A-4FFD-4174-8A18-02C503D9C6F3}"/>
    <dgm:cxn modelId="{83C58439-5393-4654-87E6-01B5205D5AB7}" srcId="{32AE32CC-610F-4486-9D34-5FF320676233}" destId="{D8D3D666-5F69-4D35-B014-532780476433}" srcOrd="3" destOrd="0" parTransId="{E4D6B08D-04D8-45E2-ACB7-1567D144C897}" sibTransId="{EB109936-4481-4296-BC60-35759BF310E9}"/>
    <dgm:cxn modelId="{9F8210A1-14DB-49A4-AECA-ECEA54152CA4}" srcId="{32AE32CC-610F-4486-9D34-5FF320676233}" destId="{CF094D0C-4A02-49DB-AB9A-295A0E01885C}" srcOrd="0" destOrd="0" parTransId="{C5F7D96A-4889-45DE-805B-1A90A7C2AC74}" sibTransId="{C03108C0-1686-4E71-B3D0-30DDCCD99BCB}"/>
    <dgm:cxn modelId="{90C7C9AE-4AA4-4006-82C8-563079131113}" type="presOf" srcId="{CF094D0C-4A02-49DB-AB9A-295A0E01885C}" destId="{ECDEF4C2-0A20-480D-87D3-0F99CBB432CD}" srcOrd="0" destOrd="0" presId="urn:microsoft.com/office/officeart/2005/8/layout/radial3"/>
    <dgm:cxn modelId="{2F2D60DE-D0A0-4D16-B838-057AD1F08F90}" type="presOf" srcId="{DF9CD9CC-DB4A-4927-9259-83AA3C31007C}" destId="{F0EFEC2B-06E6-4941-9385-C82BE6609D7F}" srcOrd="0" destOrd="0" presId="urn:microsoft.com/office/officeart/2005/8/layout/radial3"/>
    <dgm:cxn modelId="{19A5A23F-863F-44BD-B969-28F54CC0CDE1}" type="presParOf" srcId="{1914B88E-02C0-447D-A94B-14FEB4E0AD01}" destId="{D0D743DA-4774-4107-8C2F-E7D252DD749B}" srcOrd="0" destOrd="0" presId="urn:microsoft.com/office/officeart/2005/8/layout/radial3"/>
    <dgm:cxn modelId="{1D97B627-2035-4370-B386-0D7DF164CC2E}" type="presParOf" srcId="{D0D743DA-4774-4107-8C2F-E7D252DD749B}" destId="{29318606-067B-4F45-B28C-6F187E3D0243}" srcOrd="0" destOrd="0" presId="urn:microsoft.com/office/officeart/2005/8/layout/radial3"/>
    <dgm:cxn modelId="{D725BC52-0515-42B9-8C88-B866001053EF}" type="presParOf" srcId="{D0D743DA-4774-4107-8C2F-E7D252DD749B}" destId="{ECDEF4C2-0A20-480D-87D3-0F99CBB432CD}" srcOrd="1" destOrd="0" presId="urn:microsoft.com/office/officeart/2005/8/layout/radial3"/>
    <dgm:cxn modelId="{278ACD59-E4A9-49B2-816D-6988A60C81C7}" type="presParOf" srcId="{D0D743DA-4774-4107-8C2F-E7D252DD749B}" destId="{A22D0050-9C7E-4C58-8119-2B486DCB09C8}" srcOrd="2" destOrd="0" presId="urn:microsoft.com/office/officeart/2005/8/layout/radial3"/>
    <dgm:cxn modelId="{E4F96A4F-64F2-44E3-9B90-CE1BD24E2270}" type="presParOf" srcId="{D0D743DA-4774-4107-8C2F-E7D252DD749B}" destId="{F0EFEC2B-06E6-4941-9385-C82BE6609D7F}" srcOrd="3" destOrd="0" presId="urn:microsoft.com/office/officeart/2005/8/layout/radial3"/>
    <dgm:cxn modelId="{D6CB09EF-FFD1-4805-9C90-9D35EAA825A6}" type="presParOf" srcId="{D0D743DA-4774-4107-8C2F-E7D252DD749B}" destId="{D0239571-6FDE-4D01-AA00-23B1B05C1014}"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B5F0F7-484A-428A-A5D5-BB9A4D5BE29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A3EF1156-6544-4ADF-9B5B-21E3C8183BBC}">
      <dgm:prSet phldrT="[Text]" custT="1"/>
      <dgm:spPr>
        <a:solidFill>
          <a:srgbClr val="00B0F0"/>
        </a:solidFill>
      </dgm:spPr>
      <dgm:t>
        <a:bodyPr/>
        <a:lstStyle/>
        <a:p>
          <a:r>
            <a:rPr lang="en-US" sz="2400" b="1" dirty="0" err="1" smtClean="0">
              <a:solidFill>
                <a:schemeClr val="tx1"/>
              </a:solidFill>
            </a:rPr>
            <a:t>TẦM</a:t>
          </a:r>
          <a:r>
            <a:rPr lang="en-US" sz="2400" b="1" dirty="0" smtClean="0">
              <a:solidFill>
                <a:schemeClr val="tx1"/>
              </a:solidFill>
            </a:rPr>
            <a:t> </a:t>
          </a:r>
          <a:r>
            <a:rPr lang="en-US" sz="2400" b="1" dirty="0" err="1" smtClean="0">
              <a:solidFill>
                <a:schemeClr val="tx1"/>
              </a:solidFill>
            </a:rPr>
            <a:t>VÓC</a:t>
          </a:r>
          <a:endParaRPr lang="en-US" sz="2400" b="1" dirty="0">
            <a:solidFill>
              <a:schemeClr val="tx1"/>
            </a:solidFill>
          </a:endParaRPr>
        </a:p>
      </dgm:t>
    </dgm:pt>
    <dgm:pt modelId="{72C899F2-34EC-4B90-B71F-F192F5122C54}" type="parTrans" cxnId="{7C9F8A33-99BD-461F-9B68-7D62ECDA1504}">
      <dgm:prSet/>
      <dgm:spPr/>
      <dgm:t>
        <a:bodyPr/>
        <a:lstStyle/>
        <a:p>
          <a:endParaRPr lang="en-US"/>
        </a:p>
      </dgm:t>
    </dgm:pt>
    <dgm:pt modelId="{85293720-211A-4E1A-9EBD-7A51FB35FE0B}" type="sibTrans" cxnId="{7C9F8A33-99BD-461F-9B68-7D62ECDA1504}">
      <dgm:prSet/>
      <dgm:spPr/>
      <dgm:t>
        <a:bodyPr/>
        <a:lstStyle/>
        <a:p>
          <a:endParaRPr lang="en-US"/>
        </a:p>
      </dgm:t>
    </dgm:pt>
    <dgm:pt modelId="{065F8B3E-5550-4331-A843-9ED54945E604}">
      <dgm:prSet phldrT="[Text]" custT="1"/>
      <dgm:spPr>
        <a:solidFill>
          <a:srgbClr val="FF0000"/>
        </a:solidFill>
      </dgm:spPr>
      <dgm:t>
        <a:bodyPr/>
        <a:lstStyle/>
        <a:p>
          <a:r>
            <a:rPr lang="en-US" sz="2400" b="1" dirty="0" err="1" smtClean="0">
              <a:solidFill>
                <a:srgbClr val="FFFF00"/>
              </a:solidFill>
            </a:rPr>
            <a:t>SỨC</a:t>
          </a:r>
          <a:r>
            <a:rPr lang="en-US" sz="2400" b="1" dirty="0" smtClean="0">
              <a:solidFill>
                <a:srgbClr val="FFFF00"/>
              </a:solidFill>
            </a:rPr>
            <a:t> </a:t>
          </a:r>
          <a:r>
            <a:rPr lang="en-US" sz="2400" b="1" dirty="0" err="1" smtClean="0">
              <a:solidFill>
                <a:srgbClr val="FFFF00"/>
              </a:solidFill>
            </a:rPr>
            <a:t>KHOẺ</a:t>
          </a:r>
          <a:endParaRPr lang="en-US" sz="2400" b="1" dirty="0">
            <a:solidFill>
              <a:srgbClr val="FFFF00"/>
            </a:solidFill>
          </a:endParaRPr>
        </a:p>
      </dgm:t>
    </dgm:pt>
    <dgm:pt modelId="{40E092A3-F6CE-4876-8A75-11A765918674}" type="parTrans" cxnId="{F7374C7B-44F9-46B2-B760-02A3F779942E}">
      <dgm:prSet/>
      <dgm:spPr/>
      <dgm:t>
        <a:bodyPr/>
        <a:lstStyle/>
        <a:p>
          <a:endParaRPr lang="en-US"/>
        </a:p>
      </dgm:t>
    </dgm:pt>
    <dgm:pt modelId="{EC556A8C-E875-4220-BC5D-F83316B85053}" type="sibTrans" cxnId="{F7374C7B-44F9-46B2-B760-02A3F779942E}">
      <dgm:prSet/>
      <dgm:spPr/>
      <dgm:t>
        <a:bodyPr/>
        <a:lstStyle/>
        <a:p>
          <a:endParaRPr lang="en-US"/>
        </a:p>
      </dgm:t>
    </dgm:pt>
    <dgm:pt modelId="{BE88F90B-6B14-413A-8F72-25A20531E702}">
      <dgm:prSet phldrT="[Text]" custT="1"/>
      <dgm:spPr>
        <a:solidFill>
          <a:srgbClr val="006600"/>
        </a:solidFill>
      </dgm:spPr>
      <dgm:t>
        <a:bodyPr/>
        <a:lstStyle/>
        <a:p>
          <a:pPr>
            <a:lnSpc>
              <a:spcPct val="150000"/>
            </a:lnSpc>
          </a:pPr>
          <a:r>
            <a:rPr lang="en-US" sz="2400" b="1" dirty="0" err="1" smtClean="0">
              <a:solidFill>
                <a:srgbClr val="FFFF00"/>
              </a:solidFill>
            </a:rPr>
            <a:t>KHẢ</a:t>
          </a:r>
          <a:r>
            <a:rPr lang="en-US" sz="2400" b="1" dirty="0" smtClean="0">
              <a:solidFill>
                <a:srgbClr val="FFFF00"/>
              </a:solidFill>
            </a:rPr>
            <a:t> </a:t>
          </a:r>
          <a:r>
            <a:rPr lang="en-US" sz="2400" b="1" dirty="0" err="1" smtClean="0">
              <a:solidFill>
                <a:srgbClr val="FFFF00"/>
              </a:solidFill>
            </a:rPr>
            <a:t>NĂNG</a:t>
          </a:r>
          <a:r>
            <a:rPr lang="en-US" sz="2400" b="1" dirty="0" smtClean="0">
              <a:solidFill>
                <a:srgbClr val="FFFF00"/>
              </a:solidFill>
            </a:rPr>
            <a:t> </a:t>
          </a:r>
          <a:r>
            <a:rPr lang="en-US" sz="2400" b="1" dirty="0" err="1" smtClean="0">
              <a:solidFill>
                <a:srgbClr val="FFFF00"/>
              </a:solidFill>
            </a:rPr>
            <a:t>HỌC</a:t>
          </a:r>
          <a:r>
            <a:rPr lang="en-US" sz="2400" b="1" dirty="0" smtClean="0">
              <a:solidFill>
                <a:srgbClr val="FFFF00"/>
              </a:solidFill>
            </a:rPr>
            <a:t> </a:t>
          </a:r>
          <a:r>
            <a:rPr lang="en-US" sz="2400" b="1" dirty="0" err="1" smtClean="0">
              <a:solidFill>
                <a:srgbClr val="FFFF00"/>
              </a:solidFill>
            </a:rPr>
            <a:t>TẬP</a:t>
          </a:r>
          <a:endParaRPr lang="en-US" sz="2400" b="1" dirty="0">
            <a:solidFill>
              <a:srgbClr val="FFFF00"/>
            </a:solidFill>
          </a:endParaRPr>
        </a:p>
      </dgm:t>
    </dgm:pt>
    <dgm:pt modelId="{AE1F4643-A70A-4EC2-9B82-188EC958A523}" type="parTrans" cxnId="{D7165179-8B64-4FF2-8330-082BE2571D4E}">
      <dgm:prSet/>
      <dgm:spPr/>
      <dgm:t>
        <a:bodyPr/>
        <a:lstStyle/>
        <a:p>
          <a:endParaRPr lang="en-US"/>
        </a:p>
      </dgm:t>
    </dgm:pt>
    <dgm:pt modelId="{9BC475BB-B5DB-479A-8C60-21AD08C4C96D}" type="sibTrans" cxnId="{D7165179-8B64-4FF2-8330-082BE2571D4E}">
      <dgm:prSet/>
      <dgm:spPr/>
      <dgm:t>
        <a:bodyPr/>
        <a:lstStyle/>
        <a:p>
          <a:endParaRPr lang="en-US"/>
        </a:p>
      </dgm:t>
    </dgm:pt>
    <dgm:pt modelId="{4292953B-7329-45A0-A5BE-848A4828B265}" type="pres">
      <dgm:prSet presAssocID="{FEB5F0F7-484A-428A-A5D5-BB9A4D5BE293}" presName="composite" presStyleCnt="0">
        <dgm:presLayoutVars>
          <dgm:chMax val="5"/>
          <dgm:dir/>
          <dgm:animLvl val="ctr"/>
          <dgm:resizeHandles val="exact"/>
        </dgm:presLayoutVars>
      </dgm:prSet>
      <dgm:spPr/>
      <dgm:t>
        <a:bodyPr/>
        <a:lstStyle/>
        <a:p>
          <a:endParaRPr lang="en-US"/>
        </a:p>
      </dgm:t>
    </dgm:pt>
    <dgm:pt modelId="{FE829F63-45E8-4A5E-B7A2-1EBEBF8C80C2}" type="pres">
      <dgm:prSet presAssocID="{FEB5F0F7-484A-428A-A5D5-BB9A4D5BE293}" presName="cycle" presStyleCnt="0"/>
      <dgm:spPr/>
    </dgm:pt>
    <dgm:pt modelId="{6BB4BF56-A26D-45C6-B406-7D6598C03789}" type="pres">
      <dgm:prSet presAssocID="{FEB5F0F7-484A-428A-A5D5-BB9A4D5BE293}" presName="centerShape" presStyleCnt="0"/>
      <dgm:spPr/>
    </dgm:pt>
    <dgm:pt modelId="{D62DC076-E338-42E3-945B-98EE8504BDEA}" type="pres">
      <dgm:prSet presAssocID="{FEB5F0F7-484A-428A-A5D5-BB9A4D5BE293}" presName="connSite" presStyleLbl="node1" presStyleIdx="0" presStyleCnt="4"/>
      <dgm:spPr/>
    </dgm:pt>
    <dgm:pt modelId="{21E0CA9D-C350-428A-958A-F81DF80763AC}" type="pres">
      <dgm:prSet presAssocID="{FEB5F0F7-484A-428A-A5D5-BB9A4D5BE293}" presName="visible" presStyleLbl="node1" presStyleIdx="0" presStyleCnt="4" custScaleX="161410" custScaleY="116867" custLinFactNeighborX="32683" custLinFactNeighborY="4158"/>
      <dgm:spPr>
        <a:blipFill rotWithShape="0">
          <a:blip xmlns:r="http://schemas.openxmlformats.org/officeDocument/2006/relationships" r:embed="rId1"/>
          <a:stretch>
            <a:fillRect/>
          </a:stretch>
        </a:blipFill>
      </dgm:spPr>
    </dgm:pt>
    <dgm:pt modelId="{790F5BEC-3BCD-45BD-BEEC-559F7AB0B10C}" type="pres">
      <dgm:prSet presAssocID="{72C899F2-34EC-4B90-B71F-F192F5122C54}" presName="Name25" presStyleLbl="parChTrans1D1" presStyleIdx="0" presStyleCnt="3"/>
      <dgm:spPr/>
      <dgm:t>
        <a:bodyPr/>
        <a:lstStyle/>
        <a:p>
          <a:endParaRPr lang="en-US"/>
        </a:p>
      </dgm:t>
    </dgm:pt>
    <dgm:pt modelId="{29AC9091-B3ED-4A02-BCEE-B59A6C5383C6}" type="pres">
      <dgm:prSet presAssocID="{A3EF1156-6544-4ADF-9B5B-21E3C8183BBC}" presName="node" presStyleCnt="0"/>
      <dgm:spPr/>
    </dgm:pt>
    <dgm:pt modelId="{2879F846-5CAD-4417-8B5A-80629EC045E9}" type="pres">
      <dgm:prSet presAssocID="{A3EF1156-6544-4ADF-9B5B-21E3C8183BBC}" presName="parentNode" presStyleLbl="node1" presStyleIdx="1" presStyleCnt="4" custScaleX="222709" custScaleY="119741" custLinFactX="73671" custLinFactNeighborX="100000" custLinFactNeighborY="2120">
        <dgm:presLayoutVars>
          <dgm:chMax val="1"/>
          <dgm:bulletEnabled val="1"/>
        </dgm:presLayoutVars>
      </dgm:prSet>
      <dgm:spPr/>
      <dgm:t>
        <a:bodyPr/>
        <a:lstStyle/>
        <a:p>
          <a:endParaRPr lang="en-US"/>
        </a:p>
      </dgm:t>
    </dgm:pt>
    <dgm:pt modelId="{49487350-471F-4AE6-B7C5-ED591CB74EA9}" type="pres">
      <dgm:prSet presAssocID="{A3EF1156-6544-4ADF-9B5B-21E3C8183BBC}" presName="childNode" presStyleLbl="revTx" presStyleIdx="0" presStyleCnt="0">
        <dgm:presLayoutVars>
          <dgm:bulletEnabled val="1"/>
        </dgm:presLayoutVars>
      </dgm:prSet>
      <dgm:spPr/>
      <dgm:t>
        <a:bodyPr/>
        <a:lstStyle/>
        <a:p>
          <a:endParaRPr lang="en-US"/>
        </a:p>
      </dgm:t>
    </dgm:pt>
    <dgm:pt modelId="{E0AE199E-009B-4A20-886F-1B53E9817FAD}" type="pres">
      <dgm:prSet presAssocID="{40E092A3-F6CE-4876-8A75-11A765918674}" presName="Name25" presStyleLbl="parChTrans1D1" presStyleIdx="1" presStyleCnt="3"/>
      <dgm:spPr/>
      <dgm:t>
        <a:bodyPr/>
        <a:lstStyle/>
        <a:p>
          <a:endParaRPr lang="en-US"/>
        </a:p>
      </dgm:t>
    </dgm:pt>
    <dgm:pt modelId="{16BCC96B-82C9-49D9-963E-4757B095C134}" type="pres">
      <dgm:prSet presAssocID="{065F8B3E-5550-4331-A843-9ED54945E604}" presName="node" presStyleCnt="0"/>
      <dgm:spPr/>
    </dgm:pt>
    <dgm:pt modelId="{D542A256-A22B-4691-A320-DD745177D198}" type="pres">
      <dgm:prSet presAssocID="{065F8B3E-5550-4331-A843-9ED54945E604}" presName="parentNode" presStyleLbl="node1" presStyleIdx="2" presStyleCnt="4" custScaleX="234884" custScaleY="121736" custLinFactX="100000" custLinFactNeighborX="100469" custLinFactNeighborY="2120">
        <dgm:presLayoutVars>
          <dgm:chMax val="1"/>
          <dgm:bulletEnabled val="1"/>
        </dgm:presLayoutVars>
      </dgm:prSet>
      <dgm:spPr/>
      <dgm:t>
        <a:bodyPr/>
        <a:lstStyle/>
        <a:p>
          <a:endParaRPr lang="en-US"/>
        </a:p>
      </dgm:t>
    </dgm:pt>
    <dgm:pt modelId="{C2E100D2-10F4-4188-9880-54FA7174F672}" type="pres">
      <dgm:prSet presAssocID="{065F8B3E-5550-4331-A843-9ED54945E604}" presName="childNode" presStyleLbl="revTx" presStyleIdx="0" presStyleCnt="0">
        <dgm:presLayoutVars>
          <dgm:bulletEnabled val="1"/>
        </dgm:presLayoutVars>
      </dgm:prSet>
      <dgm:spPr/>
      <dgm:t>
        <a:bodyPr/>
        <a:lstStyle/>
        <a:p>
          <a:endParaRPr lang="en-US"/>
        </a:p>
      </dgm:t>
    </dgm:pt>
    <dgm:pt modelId="{8FEF34B0-A1AD-404C-9387-AFEF980DFBDC}" type="pres">
      <dgm:prSet presAssocID="{AE1F4643-A70A-4EC2-9B82-188EC958A523}" presName="Name25" presStyleLbl="parChTrans1D1" presStyleIdx="2" presStyleCnt="3"/>
      <dgm:spPr/>
      <dgm:t>
        <a:bodyPr/>
        <a:lstStyle/>
        <a:p>
          <a:endParaRPr lang="en-US"/>
        </a:p>
      </dgm:t>
    </dgm:pt>
    <dgm:pt modelId="{B910D4BA-2CAC-40C6-89FE-F4E8231355B5}" type="pres">
      <dgm:prSet presAssocID="{BE88F90B-6B14-413A-8F72-25A20531E702}" presName="node" presStyleCnt="0"/>
      <dgm:spPr/>
    </dgm:pt>
    <dgm:pt modelId="{64A0FE54-D813-4A71-A9CD-D323F6B35027}" type="pres">
      <dgm:prSet presAssocID="{BE88F90B-6B14-413A-8F72-25A20531E702}" presName="parentNode" presStyleLbl="node1" presStyleIdx="3" presStyleCnt="4" custScaleX="218982" custScaleY="111732" custLinFactX="71341" custLinFactNeighborX="100000" custLinFactNeighborY="-4945">
        <dgm:presLayoutVars>
          <dgm:chMax val="1"/>
          <dgm:bulletEnabled val="1"/>
        </dgm:presLayoutVars>
      </dgm:prSet>
      <dgm:spPr/>
      <dgm:t>
        <a:bodyPr/>
        <a:lstStyle/>
        <a:p>
          <a:endParaRPr lang="en-US"/>
        </a:p>
      </dgm:t>
    </dgm:pt>
    <dgm:pt modelId="{F0E66F8B-01FC-4846-924A-FF69BD3B1CA6}" type="pres">
      <dgm:prSet presAssocID="{BE88F90B-6B14-413A-8F72-25A20531E702}" presName="childNode" presStyleLbl="revTx" presStyleIdx="0" presStyleCnt="0">
        <dgm:presLayoutVars>
          <dgm:bulletEnabled val="1"/>
        </dgm:presLayoutVars>
      </dgm:prSet>
      <dgm:spPr/>
      <dgm:t>
        <a:bodyPr/>
        <a:lstStyle/>
        <a:p>
          <a:endParaRPr lang="en-US"/>
        </a:p>
      </dgm:t>
    </dgm:pt>
  </dgm:ptLst>
  <dgm:cxnLst>
    <dgm:cxn modelId="{7C9F8A33-99BD-461F-9B68-7D62ECDA1504}" srcId="{FEB5F0F7-484A-428A-A5D5-BB9A4D5BE293}" destId="{A3EF1156-6544-4ADF-9B5B-21E3C8183BBC}" srcOrd="0" destOrd="0" parTransId="{72C899F2-34EC-4B90-B71F-F192F5122C54}" sibTransId="{85293720-211A-4E1A-9EBD-7A51FB35FE0B}"/>
    <dgm:cxn modelId="{3FDD95E9-5C8C-4F79-9673-2AD3F5C03B7F}" type="presOf" srcId="{065F8B3E-5550-4331-A843-9ED54945E604}" destId="{D542A256-A22B-4691-A320-DD745177D198}" srcOrd="0" destOrd="0" presId="urn:microsoft.com/office/officeart/2005/8/layout/radial2"/>
    <dgm:cxn modelId="{C8F982FE-93AB-463E-8245-82E0CD163D61}" type="presOf" srcId="{A3EF1156-6544-4ADF-9B5B-21E3C8183BBC}" destId="{2879F846-5CAD-4417-8B5A-80629EC045E9}" srcOrd="0" destOrd="0" presId="urn:microsoft.com/office/officeart/2005/8/layout/radial2"/>
    <dgm:cxn modelId="{39106207-471A-40B3-A6EB-72E8CA275485}" type="presOf" srcId="{BE88F90B-6B14-413A-8F72-25A20531E702}" destId="{64A0FE54-D813-4A71-A9CD-D323F6B35027}" srcOrd="0" destOrd="0" presId="urn:microsoft.com/office/officeart/2005/8/layout/radial2"/>
    <dgm:cxn modelId="{D49CBCE9-BB4A-44CA-9DF6-69A6CBBEDD7C}" type="presOf" srcId="{AE1F4643-A70A-4EC2-9B82-188EC958A523}" destId="{8FEF34B0-A1AD-404C-9387-AFEF980DFBDC}" srcOrd="0" destOrd="0" presId="urn:microsoft.com/office/officeart/2005/8/layout/radial2"/>
    <dgm:cxn modelId="{F7374C7B-44F9-46B2-B760-02A3F779942E}" srcId="{FEB5F0F7-484A-428A-A5D5-BB9A4D5BE293}" destId="{065F8B3E-5550-4331-A843-9ED54945E604}" srcOrd="1" destOrd="0" parTransId="{40E092A3-F6CE-4876-8A75-11A765918674}" sibTransId="{EC556A8C-E875-4220-BC5D-F83316B85053}"/>
    <dgm:cxn modelId="{13077F49-4BF9-429A-8666-A3B50545DE2B}" type="presOf" srcId="{72C899F2-34EC-4B90-B71F-F192F5122C54}" destId="{790F5BEC-3BCD-45BD-BEEC-559F7AB0B10C}" srcOrd="0" destOrd="0" presId="urn:microsoft.com/office/officeart/2005/8/layout/radial2"/>
    <dgm:cxn modelId="{D7165179-8B64-4FF2-8330-082BE2571D4E}" srcId="{FEB5F0F7-484A-428A-A5D5-BB9A4D5BE293}" destId="{BE88F90B-6B14-413A-8F72-25A20531E702}" srcOrd="2" destOrd="0" parTransId="{AE1F4643-A70A-4EC2-9B82-188EC958A523}" sibTransId="{9BC475BB-B5DB-479A-8C60-21AD08C4C96D}"/>
    <dgm:cxn modelId="{4AEC2837-04B7-4C0E-91EF-FDA455FF52C7}" type="presOf" srcId="{40E092A3-F6CE-4876-8A75-11A765918674}" destId="{E0AE199E-009B-4A20-886F-1B53E9817FAD}" srcOrd="0" destOrd="0" presId="urn:microsoft.com/office/officeart/2005/8/layout/radial2"/>
    <dgm:cxn modelId="{43EEA1E9-732C-4452-972F-E0153D0B3DF4}" type="presOf" srcId="{FEB5F0F7-484A-428A-A5D5-BB9A4D5BE293}" destId="{4292953B-7329-45A0-A5BE-848A4828B265}" srcOrd="0" destOrd="0" presId="urn:microsoft.com/office/officeart/2005/8/layout/radial2"/>
    <dgm:cxn modelId="{B5C624DF-8096-45C5-A42C-F237CCE24D87}" type="presParOf" srcId="{4292953B-7329-45A0-A5BE-848A4828B265}" destId="{FE829F63-45E8-4A5E-B7A2-1EBEBF8C80C2}" srcOrd="0" destOrd="0" presId="urn:microsoft.com/office/officeart/2005/8/layout/radial2"/>
    <dgm:cxn modelId="{5B497DF1-B2D1-4833-9897-7173DE224B31}" type="presParOf" srcId="{FE829F63-45E8-4A5E-B7A2-1EBEBF8C80C2}" destId="{6BB4BF56-A26D-45C6-B406-7D6598C03789}" srcOrd="0" destOrd="0" presId="urn:microsoft.com/office/officeart/2005/8/layout/radial2"/>
    <dgm:cxn modelId="{0993B1E9-F03C-4D98-89D5-B2E1B3783565}" type="presParOf" srcId="{6BB4BF56-A26D-45C6-B406-7D6598C03789}" destId="{D62DC076-E338-42E3-945B-98EE8504BDEA}" srcOrd="0" destOrd="0" presId="urn:microsoft.com/office/officeart/2005/8/layout/radial2"/>
    <dgm:cxn modelId="{67DAAC13-65C7-40FC-8834-380BFD2627C2}" type="presParOf" srcId="{6BB4BF56-A26D-45C6-B406-7D6598C03789}" destId="{21E0CA9D-C350-428A-958A-F81DF80763AC}" srcOrd="1" destOrd="0" presId="urn:microsoft.com/office/officeart/2005/8/layout/radial2"/>
    <dgm:cxn modelId="{E5B9DE79-2BAF-4159-82F0-C267AEAFF98B}" type="presParOf" srcId="{FE829F63-45E8-4A5E-B7A2-1EBEBF8C80C2}" destId="{790F5BEC-3BCD-45BD-BEEC-559F7AB0B10C}" srcOrd="1" destOrd="0" presId="urn:microsoft.com/office/officeart/2005/8/layout/radial2"/>
    <dgm:cxn modelId="{B7AC208B-9AE4-403E-8CF6-E0FFA8257901}" type="presParOf" srcId="{FE829F63-45E8-4A5E-B7A2-1EBEBF8C80C2}" destId="{29AC9091-B3ED-4A02-BCEE-B59A6C5383C6}" srcOrd="2" destOrd="0" presId="urn:microsoft.com/office/officeart/2005/8/layout/radial2"/>
    <dgm:cxn modelId="{095DF70F-6B63-40A9-BB38-A27BBCCE60A5}" type="presParOf" srcId="{29AC9091-B3ED-4A02-BCEE-B59A6C5383C6}" destId="{2879F846-5CAD-4417-8B5A-80629EC045E9}" srcOrd="0" destOrd="0" presId="urn:microsoft.com/office/officeart/2005/8/layout/radial2"/>
    <dgm:cxn modelId="{CFD24619-976D-4ED8-AA3E-8231E440C248}" type="presParOf" srcId="{29AC9091-B3ED-4A02-BCEE-B59A6C5383C6}" destId="{49487350-471F-4AE6-B7C5-ED591CB74EA9}" srcOrd="1" destOrd="0" presId="urn:microsoft.com/office/officeart/2005/8/layout/radial2"/>
    <dgm:cxn modelId="{5F70706B-D457-45FE-A101-6C6BF4B75EC4}" type="presParOf" srcId="{FE829F63-45E8-4A5E-B7A2-1EBEBF8C80C2}" destId="{E0AE199E-009B-4A20-886F-1B53E9817FAD}" srcOrd="3" destOrd="0" presId="urn:microsoft.com/office/officeart/2005/8/layout/radial2"/>
    <dgm:cxn modelId="{2B77D88A-1602-4203-A9E3-C998637BCE5E}" type="presParOf" srcId="{FE829F63-45E8-4A5E-B7A2-1EBEBF8C80C2}" destId="{16BCC96B-82C9-49D9-963E-4757B095C134}" srcOrd="4" destOrd="0" presId="urn:microsoft.com/office/officeart/2005/8/layout/radial2"/>
    <dgm:cxn modelId="{050F053A-32C3-41CF-81AE-3690D5C60443}" type="presParOf" srcId="{16BCC96B-82C9-49D9-963E-4757B095C134}" destId="{D542A256-A22B-4691-A320-DD745177D198}" srcOrd="0" destOrd="0" presId="urn:microsoft.com/office/officeart/2005/8/layout/radial2"/>
    <dgm:cxn modelId="{6AC1E5BB-8FF1-4C28-8D1B-003B27ED7031}" type="presParOf" srcId="{16BCC96B-82C9-49D9-963E-4757B095C134}" destId="{C2E100D2-10F4-4188-9880-54FA7174F672}" srcOrd="1" destOrd="0" presId="urn:microsoft.com/office/officeart/2005/8/layout/radial2"/>
    <dgm:cxn modelId="{59D8ACE2-06E5-44D9-81D0-04B43468A0C4}" type="presParOf" srcId="{FE829F63-45E8-4A5E-B7A2-1EBEBF8C80C2}" destId="{8FEF34B0-A1AD-404C-9387-AFEF980DFBDC}" srcOrd="5" destOrd="0" presId="urn:microsoft.com/office/officeart/2005/8/layout/radial2"/>
    <dgm:cxn modelId="{43AC2C33-308D-4D7C-970C-7B2549C83010}" type="presParOf" srcId="{FE829F63-45E8-4A5E-B7A2-1EBEBF8C80C2}" destId="{B910D4BA-2CAC-40C6-89FE-F4E8231355B5}" srcOrd="6" destOrd="0" presId="urn:microsoft.com/office/officeart/2005/8/layout/radial2"/>
    <dgm:cxn modelId="{22E0176E-C34A-4E41-809E-F38F1F189A4A}" type="presParOf" srcId="{B910D4BA-2CAC-40C6-89FE-F4E8231355B5}" destId="{64A0FE54-D813-4A71-A9CD-D323F6B35027}" srcOrd="0" destOrd="0" presId="urn:microsoft.com/office/officeart/2005/8/layout/radial2"/>
    <dgm:cxn modelId="{4A65D534-EA5E-41F3-9FF3-BB418D259350}" type="presParOf" srcId="{B910D4BA-2CAC-40C6-89FE-F4E8231355B5}" destId="{F0E66F8B-01FC-4846-924A-FF69BD3B1CA6}" srcOrd="1" destOrd="0" presId="urn:microsoft.com/office/officeart/2005/8/layout/radial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18606-067B-4F45-B28C-6F187E3D0243}">
      <dsp:nvSpPr>
        <dsp:cNvPr id="0" name=""/>
        <dsp:cNvSpPr/>
      </dsp:nvSpPr>
      <dsp:spPr>
        <a:xfrm>
          <a:off x="2267972" y="1053242"/>
          <a:ext cx="3344921" cy="2403952"/>
        </a:xfrm>
        <a:prstGeom prst="ellipse">
          <a:avLst/>
        </a:prstGeom>
        <a:solidFill>
          <a:srgbClr val="00B0F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130000"/>
            </a:lnSpc>
            <a:spcBef>
              <a:spcPct val="0"/>
            </a:spcBef>
            <a:spcAft>
              <a:spcPts val="0"/>
            </a:spcAft>
          </a:pPr>
          <a:r>
            <a:rPr lang="en-US" sz="3200" b="1" kern="1200" dirty="0" smtClean="0"/>
            <a:t>SỨC KHỎE HỌC SINH</a:t>
          </a:r>
          <a:endParaRPr lang="vi-VN" sz="3200" kern="1200" dirty="0"/>
        </a:p>
      </dsp:txBody>
      <dsp:txXfrm>
        <a:off x="2757824" y="1405293"/>
        <a:ext cx="2365217" cy="1699850"/>
      </dsp:txXfrm>
    </dsp:sp>
    <dsp:sp modelId="{ECDEF4C2-0A20-480D-87D3-0F99CBB432CD}">
      <dsp:nvSpPr>
        <dsp:cNvPr id="0" name=""/>
        <dsp:cNvSpPr/>
      </dsp:nvSpPr>
      <dsp:spPr>
        <a:xfrm>
          <a:off x="2753453" y="-61804"/>
          <a:ext cx="2373959" cy="1385426"/>
        </a:xfrm>
        <a:prstGeom prst="ellipse">
          <a:avLst/>
        </a:prstGeom>
        <a:solidFill>
          <a:srgbClr val="FF00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130000"/>
            </a:lnSpc>
            <a:spcBef>
              <a:spcPct val="0"/>
            </a:spcBef>
            <a:spcAft>
              <a:spcPts val="0"/>
            </a:spcAft>
          </a:pPr>
          <a:r>
            <a:rPr lang="en-US" sz="2200" b="1" kern="1200" dirty="0" err="1" smtClean="0"/>
            <a:t>DINH</a:t>
          </a:r>
          <a:r>
            <a:rPr lang="en-US" sz="2200" b="1" kern="1200" dirty="0" smtClean="0"/>
            <a:t> </a:t>
          </a:r>
          <a:r>
            <a:rPr lang="en-US" sz="2200" b="1" kern="1200" dirty="0" err="1" smtClean="0"/>
            <a:t>DƯỠNG</a:t>
          </a:r>
          <a:endParaRPr lang="vi-VN" sz="2200" b="1" kern="1200" dirty="0"/>
        </a:p>
      </dsp:txBody>
      <dsp:txXfrm>
        <a:off x="3101111" y="141087"/>
        <a:ext cx="1678643" cy="979644"/>
      </dsp:txXfrm>
    </dsp:sp>
    <dsp:sp modelId="{A22D0050-9C7E-4C58-8119-2B486DCB09C8}">
      <dsp:nvSpPr>
        <dsp:cNvPr id="0" name=""/>
        <dsp:cNvSpPr/>
      </dsp:nvSpPr>
      <dsp:spPr>
        <a:xfrm>
          <a:off x="5455450" y="1512981"/>
          <a:ext cx="2150964" cy="157783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130000"/>
            </a:lnSpc>
            <a:spcBef>
              <a:spcPct val="0"/>
            </a:spcBef>
            <a:spcAft>
              <a:spcPts val="0"/>
            </a:spcAft>
          </a:pPr>
          <a:r>
            <a:rPr lang="en-US" sz="2200" b="1" kern="1200" dirty="0" err="1" smtClean="0"/>
            <a:t>RÈN</a:t>
          </a:r>
          <a:r>
            <a:rPr lang="en-US" sz="2200" b="1" kern="1200" dirty="0" smtClean="0"/>
            <a:t> </a:t>
          </a:r>
          <a:r>
            <a:rPr lang="en-US" sz="2200" b="1" kern="1200" dirty="0" err="1" smtClean="0"/>
            <a:t>LUYỆN</a:t>
          </a:r>
          <a:endParaRPr lang="vi-VN" sz="2200" b="1" kern="1200" dirty="0"/>
        </a:p>
      </dsp:txBody>
      <dsp:txXfrm>
        <a:off x="5770451" y="1744049"/>
        <a:ext cx="1520962" cy="1115694"/>
      </dsp:txXfrm>
    </dsp:sp>
    <dsp:sp modelId="{F0EFEC2B-06E6-4941-9385-C82BE6609D7F}">
      <dsp:nvSpPr>
        <dsp:cNvPr id="0" name=""/>
        <dsp:cNvSpPr/>
      </dsp:nvSpPr>
      <dsp:spPr>
        <a:xfrm>
          <a:off x="2808301" y="3168358"/>
          <a:ext cx="2408105" cy="1357790"/>
        </a:xfrm>
        <a:prstGeom prst="ellipse">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130000"/>
            </a:lnSpc>
            <a:spcBef>
              <a:spcPct val="0"/>
            </a:spcBef>
            <a:spcAft>
              <a:spcPts val="0"/>
            </a:spcAft>
          </a:pPr>
          <a:r>
            <a:rPr lang="en-US" sz="2200" b="1" kern="1200" dirty="0" smtClean="0"/>
            <a:t>DI TRUYỀN</a:t>
          </a:r>
          <a:endParaRPr lang="vi-VN" sz="2200" b="1" kern="1200" dirty="0"/>
        </a:p>
      </dsp:txBody>
      <dsp:txXfrm>
        <a:off x="3160960" y="3367202"/>
        <a:ext cx="1702787" cy="960102"/>
      </dsp:txXfrm>
    </dsp:sp>
    <dsp:sp modelId="{D0239571-6FDE-4D01-AA00-23B1B05C1014}">
      <dsp:nvSpPr>
        <dsp:cNvPr id="0" name=""/>
        <dsp:cNvSpPr/>
      </dsp:nvSpPr>
      <dsp:spPr>
        <a:xfrm>
          <a:off x="432043" y="1585007"/>
          <a:ext cx="2070937" cy="1439488"/>
        </a:xfrm>
        <a:prstGeom prst="ellipse">
          <a:avLst/>
        </a:prstGeom>
        <a:solidFill>
          <a:srgbClr val="0066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130000"/>
            </a:lnSpc>
            <a:spcBef>
              <a:spcPct val="0"/>
            </a:spcBef>
            <a:spcAft>
              <a:spcPts val="0"/>
            </a:spcAft>
          </a:pPr>
          <a:r>
            <a:rPr lang="en-US" sz="2200" b="1" kern="1200" dirty="0" err="1" smtClean="0"/>
            <a:t>MÔI</a:t>
          </a:r>
          <a:r>
            <a:rPr lang="en-US" sz="2200" b="1" kern="1200" dirty="0" smtClean="0"/>
            <a:t> </a:t>
          </a:r>
          <a:r>
            <a:rPr lang="en-US" sz="2200" b="1" kern="1200" dirty="0" err="1" smtClean="0"/>
            <a:t>TRƯỜNG</a:t>
          </a:r>
          <a:endParaRPr lang="vi-VN" sz="2200" b="1" kern="1200" dirty="0"/>
        </a:p>
      </dsp:txBody>
      <dsp:txXfrm>
        <a:off x="735325" y="1795815"/>
        <a:ext cx="1464373" cy="1017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34B0-A1AD-404C-9387-AFEF980DFBDC}">
      <dsp:nvSpPr>
        <dsp:cNvPr id="0" name=""/>
        <dsp:cNvSpPr/>
      </dsp:nvSpPr>
      <dsp:spPr>
        <a:xfrm rot="1332294">
          <a:off x="2187186" y="2884633"/>
          <a:ext cx="2008478" cy="52998"/>
        </a:xfrm>
        <a:custGeom>
          <a:avLst/>
          <a:gdLst/>
          <a:ahLst/>
          <a:cxnLst/>
          <a:rect l="0" t="0" r="0" b="0"/>
          <a:pathLst>
            <a:path>
              <a:moveTo>
                <a:pt x="0" y="26499"/>
              </a:moveTo>
              <a:lnTo>
                <a:pt x="2008478" y="264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AE199E-009B-4A20-886F-1B53E9817FAD}">
      <dsp:nvSpPr>
        <dsp:cNvPr id="0" name=""/>
        <dsp:cNvSpPr/>
      </dsp:nvSpPr>
      <dsp:spPr>
        <a:xfrm rot="22159">
          <a:off x="2261642" y="2213701"/>
          <a:ext cx="1945136" cy="52998"/>
        </a:xfrm>
        <a:custGeom>
          <a:avLst/>
          <a:gdLst/>
          <a:ahLst/>
          <a:cxnLst/>
          <a:rect l="0" t="0" r="0" b="0"/>
          <a:pathLst>
            <a:path>
              <a:moveTo>
                <a:pt x="0" y="26499"/>
              </a:moveTo>
              <a:lnTo>
                <a:pt x="1945136" y="264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0F5BEC-3BCD-45BD-BEEC-559F7AB0B10C}">
      <dsp:nvSpPr>
        <dsp:cNvPr id="0" name=""/>
        <dsp:cNvSpPr/>
      </dsp:nvSpPr>
      <dsp:spPr>
        <a:xfrm rot="20246934">
          <a:off x="2185088" y="1510898"/>
          <a:ext cx="2002925" cy="52998"/>
        </a:xfrm>
        <a:custGeom>
          <a:avLst/>
          <a:gdLst/>
          <a:ahLst/>
          <a:cxnLst/>
          <a:rect l="0" t="0" r="0" b="0"/>
          <a:pathLst>
            <a:path>
              <a:moveTo>
                <a:pt x="0" y="26499"/>
              </a:moveTo>
              <a:lnTo>
                <a:pt x="2002925" y="264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E0CA9D-C350-428A-958A-F81DF80763AC}">
      <dsp:nvSpPr>
        <dsp:cNvPr id="0" name=""/>
        <dsp:cNvSpPr/>
      </dsp:nvSpPr>
      <dsp:spPr>
        <a:xfrm>
          <a:off x="504060" y="1080126"/>
          <a:ext cx="3417100" cy="247411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9F846-5CAD-4417-8B5A-80629EC045E9}">
      <dsp:nvSpPr>
        <dsp:cNvPr id="0" name=""/>
        <dsp:cNvSpPr/>
      </dsp:nvSpPr>
      <dsp:spPr>
        <a:xfrm>
          <a:off x="3816428" y="-72012"/>
          <a:ext cx="2828892" cy="152097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TẦM</a:t>
          </a:r>
          <a:r>
            <a:rPr lang="en-US" sz="2400" b="1" kern="1200" dirty="0" smtClean="0">
              <a:solidFill>
                <a:schemeClr val="tx1"/>
              </a:solidFill>
            </a:rPr>
            <a:t> </a:t>
          </a:r>
          <a:r>
            <a:rPr lang="en-US" sz="2400" b="1" kern="1200" dirty="0" err="1" smtClean="0">
              <a:solidFill>
                <a:schemeClr val="tx1"/>
              </a:solidFill>
            </a:rPr>
            <a:t>VÓC</a:t>
          </a:r>
          <a:endParaRPr lang="en-US" sz="2400" b="1" kern="1200" dirty="0">
            <a:solidFill>
              <a:schemeClr val="tx1"/>
            </a:solidFill>
          </a:endParaRPr>
        </a:p>
      </dsp:txBody>
      <dsp:txXfrm>
        <a:off x="4230710" y="150729"/>
        <a:ext cx="2000328" cy="1075490"/>
      </dsp:txXfrm>
    </dsp:sp>
    <dsp:sp modelId="{D542A256-A22B-4691-A320-DD745177D198}">
      <dsp:nvSpPr>
        <dsp:cNvPr id="0" name=""/>
        <dsp:cNvSpPr/>
      </dsp:nvSpPr>
      <dsp:spPr>
        <a:xfrm>
          <a:off x="4206642" y="1482927"/>
          <a:ext cx="2983541" cy="1546313"/>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FF00"/>
              </a:solidFill>
            </a:rPr>
            <a:t>SỨC</a:t>
          </a:r>
          <a:r>
            <a:rPr lang="en-US" sz="2400" b="1" kern="1200" dirty="0" smtClean="0">
              <a:solidFill>
                <a:srgbClr val="FFFF00"/>
              </a:solidFill>
            </a:rPr>
            <a:t> </a:t>
          </a:r>
          <a:r>
            <a:rPr lang="en-US" sz="2400" b="1" kern="1200" dirty="0" err="1" smtClean="0">
              <a:solidFill>
                <a:srgbClr val="FFFF00"/>
              </a:solidFill>
            </a:rPr>
            <a:t>KHOẺ</a:t>
          </a:r>
          <a:endParaRPr lang="en-US" sz="2400" b="1" kern="1200" dirty="0">
            <a:solidFill>
              <a:srgbClr val="FFFF00"/>
            </a:solidFill>
          </a:endParaRPr>
        </a:p>
      </dsp:txBody>
      <dsp:txXfrm>
        <a:off x="4643571" y="1709379"/>
        <a:ext cx="2109683" cy="1093409"/>
      </dsp:txXfrm>
    </dsp:sp>
    <dsp:sp modelId="{64A0FE54-D813-4A71-A9CD-D323F6B35027}">
      <dsp:nvSpPr>
        <dsp:cNvPr id="0" name=""/>
        <dsp:cNvSpPr/>
      </dsp:nvSpPr>
      <dsp:spPr>
        <a:xfrm>
          <a:off x="3816420" y="3024333"/>
          <a:ext cx="2781551" cy="1419241"/>
        </a:xfrm>
        <a:prstGeom prst="ellips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50000"/>
            </a:lnSpc>
            <a:spcBef>
              <a:spcPct val="0"/>
            </a:spcBef>
            <a:spcAft>
              <a:spcPct val="35000"/>
            </a:spcAft>
          </a:pPr>
          <a:r>
            <a:rPr lang="en-US" sz="2400" b="1" kern="1200" dirty="0" err="1" smtClean="0">
              <a:solidFill>
                <a:srgbClr val="FFFF00"/>
              </a:solidFill>
            </a:rPr>
            <a:t>KHẢ</a:t>
          </a:r>
          <a:r>
            <a:rPr lang="en-US" sz="2400" b="1" kern="1200" dirty="0" smtClean="0">
              <a:solidFill>
                <a:srgbClr val="FFFF00"/>
              </a:solidFill>
            </a:rPr>
            <a:t> </a:t>
          </a:r>
          <a:r>
            <a:rPr lang="en-US" sz="2400" b="1" kern="1200" dirty="0" err="1" smtClean="0">
              <a:solidFill>
                <a:srgbClr val="FFFF00"/>
              </a:solidFill>
            </a:rPr>
            <a:t>NĂNG</a:t>
          </a:r>
          <a:r>
            <a:rPr lang="en-US" sz="2400" b="1" kern="1200" dirty="0" smtClean="0">
              <a:solidFill>
                <a:srgbClr val="FFFF00"/>
              </a:solidFill>
            </a:rPr>
            <a:t> </a:t>
          </a:r>
          <a:r>
            <a:rPr lang="en-US" sz="2400" b="1" kern="1200" dirty="0" err="1" smtClean="0">
              <a:solidFill>
                <a:srgbClr val="FFFF00"/>
              </a:solidFill>
            </a:rPr>
            <a:t>HỌC</a:t>
          </a:r>
          <a:r>
            <a:rPr lang="en-US" sz="2400" b="1" kern="1200" dirty="0" smtClean="0">
              <a:solidFill>
                <a:srgbClr val="FFFF00"/>
              </a:solidFill>
            </a:rPr>
            <a:t> </a:t>
          </a:r>
          <a:r>
            <a:rPr lang="en-US" sz="2400" b="1" kern="1200" dirty="0" err="1" smtClean="0">
              <a:solidFill>
                <a:srgbClr val="FFFF00"/>
              </a:solidFill>
            </a:rPr>
            <a:t>TẬP</a:t>
          </a:r>
          <a:endParaRPr lang="en-US" sz="2400" b="1" kern="1200" dirty="0">
            <a:solidFill>
              <a:srgbClr val="FFFF00"/>
            </a:solidFill>
          </a:endParaRPr>
        </a:p>
      </dsp:txBody>
      <dsp:txXfrm>
        <a:off x="4223769" y="3232176"/>
        <a:ext cx="1966853" cy="100355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DAD3A5C-C878-4674-9DA0-DCF7CC6C0F9D}" type="datetimeFigureOut">
              <a:rPr lang="en-US" smtClean="0"/>
              <a:pPr/>
              <a:t>8/15/2016</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0A780D9-9261-4835-9AE2-049F988EBEF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C7C3B24-47DF-4A20-AB73-7F8AD6A94166}" type="datetimeFigureOut">
              <a:rPr lang="en-US" smtClean="0"/>
              <a:pPr/>
              <a:t>8/15/2016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7361D69-0E62-43A2-97A1-21852074EAE0}" type="slidenum">
              <a:rPr lang="en-US" smtClean="0"/>
              <a:pPr/>
              <a:t>‹#›</a:t>
            </a:fld>
            <a:endParaRPr lang="en-US"/>
          </a:p>
        </p:txBody>
      </p:sp>
    </p:spTree>
    <p:extLst>
      <p:ext uri="{BB962C8B-B14F-4D97-AF65-F5344CB8AC3E}">
        <p14:creationId xmlns:p14="http://schemas.microsoft.com/office/powerpoint/2010/main" xmlns="" val="388113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1" smtClean="0"/>
              <a:t>* Khác biệt giữa các cấp học trong cùng đặc điểm  béo phì, thừa cân với p&lt;0.01</a:t>
            </a:r>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B2B2B58-370F-4306-808B-C3C5B1D742E2}" type="slidenum">
              <a:rPr lang="en-US" smtClean="0"/>
              <a:pPr/>
              <a:t>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Tỉ lệ tăng huyết áp ở học sinh THPT cao hơn học sinh tiểu học và THCS, p&lt;0.01</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0A82C81-4E8C-4A16-95BE-70BD2BCAED17}" type="slidenum">
              <a:rPr lang="en-US" smtClean="0"/>
              <a:pPr/>
              <a:t>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Tỉ lệ thiếu máu ở nữ sinh THPT cao hơn nam THPT với p&lt;0.001</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32A50C2-8C43-4742-8307-A06173091970}" type="slidenum">
              <a:rPr lang="en-US" smtClean="0"/>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vi-VN" sz="1200" kern="1200" dirty="0" smtClean="0">
                <a:solidFill>
                  <a:schemeClr val="tx1"/>
                </a:solidFill>
                <a:effectLst/>
                <a:latin typeface="+mn-lt"/>
                <a:ea typeface="+mn-ea"/>
                <a:cs typeface="+mn-cs"/>
              </a:rPr>
              <a:t>Tập huấn c</a:t>
            </a:r>
            <a:r>
              <a:rPr lang="es-ES" sz="1200" kern="1200" dirty="0" err="1" smtClean="0">
                <a:solidFill>
                  <a:schemeClr val="tx1"/>
                </a:solidFill>
                <a:effectLst/>
                <a:latin typeface="+mn-lt"/>
                <a:ea typeface="+mn-ea"/>
                <a:cs typeface="+mn-cs"/>
              </a:rPr>
              <a:t>huyên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môn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nghiệp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vụ</a:t>
            </a:r>
            <a:r>
              <a:rPr lang="es-ES" sz="1200" kern="1200" dirty="0" smtClean="0">
                <a:solidFill>
                  <a:schemeClr val="tx1"/>
                </a:solidFill>
                <a:effectLst/>
                <a:latin typeface="+mn-lt"/>
                <a:ea typeface="+mn-ea"/>
                <a:cs typeface="+mn-cs"/>
              </a:rPr>
              <a:t> </a:t>
            </a:r>
            <a:r>
              <a:rPr lang="vi-VN" sz="1200" kern="1200" dirty="0" smtClean="0">
                <a:solidFill>
                  <a:schemeClr val="tx1"/>
                </a:solidFill>
                <a:effectLst/>
                <a:latin typeface="+mn-lt"/>
                <a:ea typeface="+mn-ea"/>
                <a:cs typeface="+mn-cs"/>
              </a:rPr>
              <a:t>cho </a:t>
            </a:r>
            <a:r>
              <a:rPr lang="es-ES" sz="1200" kern="1200" dirty="0" err="1" smtClean="0">
                <a:solidFill>
                  <a:schemeClr val="tx1"/>
                </a:solidFill>
                <a:effectLst/>
                <a:latin typeface="+mn-lt"/>
                <a:ea typeface="+mn-ea"/>
                <a:cs typeface="+mn-cs"/>
              </a:rPr>
              <a:t>cán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bộ</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phụ</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trách</a:t>
            </a:r>
            <a:r>
              <a:rPr lang="es-ES" sz="1200" kern="1200" dirty="0" smtClean="0">
                <a:solidFill>
                  <a:schemeClr val="tx1"/>
                </a:solidFill>
                <a:effectLst/>
                <a:latin typeface="+mn-lt"/>
                <a:ea typeface="+mn-ea"/>
                <a:cs typeface="+mn-cs"/>
              </a:rPr>
              <a:t> y </a:t>
            </a:r>
            <a:r>
              <a:rPr lang="es-ES" sz="1200" kern="1200" dirty="0" err="1" smtClean="0">
                <a:solidFill>
                  <a:schemeClr val="tx1"/>
                </a:solidFill>
                <a:effectLst/>
                <a:latin typeface="+mn-lt"/>
                <a:ea typeface="+mn-ea"/>
                <a:cs typeface="+mn-cs"/>
              </a:rPr>
              <a:t>tế</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học</a:t>
            </a:r>
            <a:r>
              <a:rPr lang="vi-VN" sz="1200" kern="1200" dirty="0" smtClean="0">
                <a:solidFill>
                  <a:schemeClr val="tx1"/>
                </a:solidFill>
                <a:effectLst/>
                <a:latin typeface="+mn-lt"/>
                <a:ea typeface="+mn-ea"/>
                <a:cs typeface="+mn-cs"/>
              </a:rPr>
              <a:t>, đặc biệt </a:t>
            </a:r>
            <a:r>
              <a:rPr lang="es-ES" sz="1200" kern="1200" dirty="0" err="1" smtClean="0">
                <a:solidFill>
                  <a:schemeClr val="tx1"/>
                </a:solidFill>
                <a:effectLst/>
                <a:latin typeface="+mn-lt"/>
                <a:ea typeface="+mn-ea"/>
                <a:cs typeface="+mn-cs"/>
              </a:rPr>
              <a:t>kỹ</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thuật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cân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đánh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giá</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tình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trạng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dưỡng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của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trẻ</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kiến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thức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về</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dưỡng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vận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động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hợp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lý</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trẻ</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kỹ</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năng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truyền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thông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tư</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vấn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dưỡng</a:t>
            </a:r>
            <a:r>
              <a:rPr lang="es-E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a:r>
              <a:rPr lang="vi-VN" sz="1200" kern="1200" dirty="0" smtClean="0">
                <a:solidFill>
                  <a:schemeClr val="tx1"/>
                </a:solidFill>
                <a:effectLst/>
                <a:latin typeface="+mn-lt"/>
                <a:ea typeface="+mn-ea"/>
                <a:cs typeface="+mn-cs"/>
              </a:rPr>
              <a:t>Trang bị </a:t>
            </a:r>
            <a:r>
              <a:rPr lang="es-ES" sz="1200" kern="1200" dirty="0" err="1" smtClean="0">
                <a:solidFill>
                  <a:schemeClr val="tx1"/>
                </a:solidFill>
                <a:effectLst/>
                <a:latin typeface="+mn-lt"/>
                <a:ea typeface="+mn-ea"/>
                <a:cs typeface="+mn-cs"/>
              </a:rPr>
              <a:t>đủ</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cân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thước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các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học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cân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trẻ</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định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đặc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biệt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với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trẻ</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bị</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suy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dưỡng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hoặc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thừa</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cân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béo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phì</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cân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định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kỳ</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hàng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tháng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để</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có</a:t>
            </a:r>
            <a:r>
              <a:rPr lang="es-ES" sz="1200" kern="1200" dirty="0" smtClean="0">
                <a:solidFill>
                  <a:schemeClr val="tx1"/>
                </a:solidFill>
                <a:effectLst/>
                <a:latin typeface="+mn-lt"/>
                <a:ea typeface="+mn-ea"/>
                <a:cs typeface="+mn-cs"/>
              </a:rPr>
              <a:t> can </a:t>
            </a:r>
            <a:r>
              <a:rPr lang="es-ES" sz="1200" kern="1200" dirty="0" err="1" smtClean="0">
                <a:solidFill>
                  <a:schemeClr val="tx1"/>
                </a:solidFill>
                <a:effectLst/>
                <a:latin typeface="+mn-lt"/>
                <a:ea typeface="+mn-ea"/>
                <a:cs typeface="+mn-cs"/>
              </a:rPr>
              <a:t>thiệp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cần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thiết</a:t>
            </a:r>
            <a:r>
              <a:rPr lang="es-E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Ứng dụng công nghệ thông tin trong phân loại đánh giá tình trạng dinh dưỡng học sinh</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7361D69-0E62-43A2-97A1-21852074EAE0}" type="slidenum">
              <a:rPr lang="en-US" smtClean="0"/>
              <a:pPr/>
              <a:t>17</a:t>
            </a:fld>
            <a:endParaRPr lang="en-US"/>
          </a:p>
        </p:txBody>
      </p:sp>
    </p:spTree>
    <p:extLst>
      <p:ext uri="{BB962C8B-B14F-4D97-AF65-F5344CB8AC3E}">
        <p14:creationId xmlns:p14="http://schemas.microsoft.com/office/powerpoint/2010/main" xmlns="" val="335341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361D69-0E62-43A2-97A1-21852074EAE0}" type="slidenum">
              <a:rPr lang="en-US" smtClean="0"/>
              <a:pPr/>
              <a:t>18</a:t>
            </a:fld>
            <a:endParaRPr lang="en-US"/>
          </a:p>
        </p:txBody>
      </p:sp>
    </p:spTree>
    <p:extLst>
      <p:ext uri="{BB962C8B-B14F-4D97-AF65-F5344CB8AC3E}">
        <p14:creationId xmlns:p14="http://schemas.microsoft.com/office/powerpoint/2010/main" xmlns="" val="388502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err="1" smtClean="0">
                <a:solidFill>
                  <a:schemeClr val="tx1"/>
                </a:solidFill>
                <a:effectLst/>
                <a:latin typeface="+mn-lt"/>
                <a:ea typeface="+mn-ea"/>
                <a:cs typeface="+mn-cs"/>
              </a:rPr>
              <a:t>Nhà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trường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tăng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cường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quản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lý</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dõi</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cấp</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phát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và</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uống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bổ</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sung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viên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sắt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cho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nữ</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sinh</a:t>
            </a:r>
            <a:r>
              <a:rPr lang="es-ES" sz="1200" kern="1200" dirty="0" smtClean="0">
                <a:solidFill>
                  <a:schemeClr val="tx1"/>
                </a:solidFill>
                <a:effectLst/>
                <a:latin typeface="+mn-lt"/>
                <a:ea typeface="+mn-ea"/>
                <a:cs typeface="+mn-cs"/>
              </a:rPr>
              <a:t> THPT</a:t>
            </a:r>
            <a:endParaRPr lang="en-US" dirty="0"/>
          </a:p>
        </p:txBody>
      </p:sp>
      <p:sp>
        <p:nvSpPr>
          <p:cNvPr id="4" name="Slide Number Placeholder 3"/>
          <p:cNvSpPr>
            <a:spLocks noGrp="1"/>
          </p:cNvSpPr>
          <p:nvPr>
            <p:ph type="sldNum" sz="quarter" idx="10"/>
          </p:nvPr>
        </p:nvSpPr>
        <p:spPr/>
        <p:txBody>
          <a:bodyPr/>
          <a:lstStyle/>
          <a:p>
            <a:fld id="{D7361D69-0E62-43A2-97A1-21852074EAE0}" type="slidenum">
              <a:rPr lang="en-US" smtClean="0"/>
              <a:pPr/>
              <a:t>20</a:t>
            </a:fld>
            <a:endParaRPr lang="en-US"/>
          </a:p>
        </p:txBody>
      </p:sp>
    </p:spTree>
    <p:extLst>
      <p:ext uri="{BB962C8B-B14F-4D97-AF65-F5344CB8AC3E}">
        <p14:creationId xmlns:p14="http://schemas.microsoft.com/office/powerpoint/2010/main" xmlns="" val="127709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Đ</a:t>
            </a:r>
            <a:r>
              <a:rPr lang="vi-VN" sz="1200" kern="1200" dirty="0" smtClean="0">
                <a:solidFill>
                  <a:schemeClr val="tx1"/>
                </a:solidFill>
                <a:effectLst/>
                <a:latin typeface="+mn-lt"/>
                <a:ea typeface="+mn-ea"/>
                <a:cs typeface="+mn-cs"/>
              </a:rPr>
              <a:t>ối với những trường có tổ chức ăn bán trú, nội trú cần yêu cầu bộ phận bếp ăn hoặc hợp đồng với đơn vị cung cấp suất ăn bắt buộc phải </a:t>
            </a:r>
            <a:r>
              <a:rPr lang="vi-VN" sz="1200" kern="1200" smtClean="0">
                <a:solidFill>
                  <a:schemeClr val="tx1"/>
                </a:solidFill>
                <a:effectLst/>
                <a:latin typeface="+mn-lt"/>
                <a:ea typeface="+mn-ea"/>
                <a:cs typeface="+mn-cs"/>
              </a:rPr>
              <a:t>sử </a:t>
            </a:r>
            <a:r>
              <a:rPr lang="vi-VN" sz="1200" kern="1200" smtClean="0">
                <a:solidFill>
                  <a:schemeClr val="tx1"/>
                </a:solidFill>
                <a:effectLst/>
                <a:latin typeface="+mn-lt"/>
                <a:ea typeface="+mn-ea"/>
                <a:cs typeface="+mn-cs"/>
              </a:rPr>
              <a:t>dụng </a:t>
            </a:r>
            <a:r>
              <a:rPr lang="vi-VN" sz="1200" kern="1200" dirty="0" smtClean="0">
                <a:solidFill>
                  <a:schemeClr val="tx1"/>
                </a:solidFill>
                <a:effectLst/>
                <a:latin typeface="+mn-lt"/>
                <a:ea typeface="+mn-ea"/>
                <a:cs typeface="+mn-cs"/>
              </a:rPr>
              <a:t>muối </a:t>
            </a:r>
            <a:r>
              <a:rPr lang="en-US" sz="1200" kern="1200" dirty="0" smtClean="0">
                <a:solidFill>
                  <a:schemeClr val="tx1"/>
                </a:solidFill>
                <a:effectLst/>
                <a:latin typeface="+mn-lt"/>
                <a:ea typeface="+mn-ea"/>
                <a:cs typeface="+mn-cs"/>
              </a:rPr>
              <a:t>i</a:t>
            </a:r>
            <a:r>
              <a:rPr lang="vi-VN" sz="1200" kern="1200" dirty="0" smtClean="0">
                <a:solidFill>
                  <a:schemeClr val="tx1"/>
                </a:solidFill>
                <a:effectLst/>
                <a:latin typeface="+mn-lt"/>
                <a:ea typeface="+mn-ea"/>
                <a:cs typeface="+mn-cs"/>
              </a:rPr>
              <a:t>ốt, hạt nêm </a:t>
            </a:r>
            <a:r>
              <a:rPr lang="en-US" sz="1200" kern="1200" dirty="0" smtClean="0">
                <a:solidFill>
                  <a:schemeClr val="tx1"/>
                </a:solidFill>
                <a:effectLst/>
                <a:latin typeface="+mn-lt"/>
                <a:ea typeface="+mn-ea"/>
                <a:cs typeface="+mn-cs"/>
              </a:rPr>
              <a:t>i</a:t>
            </a:r>
            <a:r>
              <a:rPr lang="vi-VN" sz="1200" kern="1200" dirty="0" smtClean="0">
                <a:solidFill>
                  <a:schemeClr val="tx1"/>
                </a:solidFill>
                <a:effectLst/>
                <a:latin typeface="+mn-lt"/>
                <a:ea typeface="+mn-ea"/>
                <a:cs typeface="+mn-cs"/>
              </a:rPr>
              <a:t>ốt khi chế biến thức ăn.</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361D69-0E62-43A2-97A1-21852074EAE0}" type="slidenum">
              <a:rPr lang="en-US" smtClean="0"/>
              <a:pPr/>
              <a:t>21</a:t>
            </a:fld>
            <a:endParaRPr lang="en-US"/>
          </a:p>
        </p:txBody>
      </p:sp>
    </p:spTree>
    <p:extLst>
      <p:ext uri="{BB962C8B-B14F-4D97-AF65-F5344CB8AC3E}">
        <p14:creationId xmlns:p14="http://schemas.microsoft.com/office/powerpoint/2010/main" xmlns="" val="628203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emplateTTDD bi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ctrTitle"/>
          </p:nvPr>
        </p:nvSpPr>
        <p:spPr>
          <a:xfrm>
            <a:off x="684213" y="1844675"/>
            <a:ext cx="7772400" cy="1470025"/>
          </a:xfrm>
        </p:spPr>
        <p:txBody>
          <a:bodyPr/>
          <a:lstStyle>
            <a:lvl1pPr algn="ctr">
              <a:defRPr sz="4000" b="1"/>
            </a:lvl1pPr>
          </a:lstStyle>
          <a:p>
            <a:r>
              <a:rPr lang="en-US"/>
              <a:t>Click to edit Master title style</a:t>
            </a:r>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Tx/>
              <a:buNone/>
              <a:defRPr sz="2400">
                <a:solidFill>
                  <a:schemeClr val="bg1"/>
                </a:solidFill>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00A0657-BAE9-4511-8EDF-FEF4894BFE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D808677-0519-4548-B855-49A01893F6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0A70842-68A0-4CD7-8F6A-E8369658118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647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33B09DC-9D46-4EF2-BF56-EA13BB7FD79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647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71A2AB4-C72F-4CB4-98CB-5253D6D685C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A14CA21-C784-4C90-BE16-7FD7F7EC85E9}" type="slidenum">
              <a:rPr lang="en-US"/>
              <a:pPr>
                <a:defRPr/>
              </a:pPr>
              <a:t>‹#›</a:t>
            </a:fld>
            <a:endParaRPr lang="en-US"/>
          </a:p>
        </p:txBody>
      </p:sp>
    </p:spTree>
    <p:extLst>
      <p:ext uri="{BB962C8B-B14F-4D97-AF65-F5344CB8AC3E}">
        <p14:creationId xmlns:p14="http://schemas.microsoft.com/office/powerpoint/2010/main" xmlns="" val="120655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18EF9A8-ED0A-472F-A1A1-C164B4DFF2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870FDC5-380F-4B5A-A60A-D7CC2EF9B2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480EB63-D02A-4570-B41E-2EF3C36ECA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FAF1B02-00E5-4FF0-9D75-E70CBD7C8A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DF51D04-5A69-4E08-B5D2-267EA8027F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922E94E-17E2-4840-B63C-FE6871D6B0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5796CE1-469A-4018-89AC-4459970F75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F895187-A609-4208-A88F-CE406F7250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mplateTTDD trong"/>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68313" y="260350"/>
            <a:ext cx="82296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41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41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C5CCA785-F6FF-4342-9A6B-FE11B19349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 id="2147483693" r:id="rId12"/>
    <p:sldLayoutId id="2147483692" r:id="rId13"/>
    <p:sldLayoutId id="2147483719" r:id="rId14"/>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cs typeface="Arial" charset="0"/>
        </a:defRPr>
      </a:lvl2pPr>
      <a:lvl3pPr algn="l" rtl="0" eaLnBrk="0" fontAlgn="base" hangingPunct="0">
        <a:spcBef>
          <a:spcPct val="0"/>
        </a:spcBef>
        <a:spcAft>
          <a:spcPct val="0"/>
        </a:spcAft>
        <a:defRPr sz="3200">
          <a:solidFill>
            <a:schemeClr val="bg1"/>
          </a:solidFill>
          <a:latin typeface="Arial" charset="0"/>
          <a:cs typeface="Arial" charset="0"/>
        </a:defRPr>
      </a:lvl3pPr>
      <a:lvl4pPr algn="l" rtl="0" eaLnBrk="0" fontAlgn="base" hangingPunct="0">
        <a:spcBef>
          <a:spcPct val="0"/>
        </a:spcBef>
        <a:spcAft>
          <a:spcPct val="0"/>
        </a:spcAft>
        <a:defRPr sz="3200">
          <a:solidFill>
            <a:schemeClr val="bg1"/>
          </a:solidFill>
          <a:latin typeface="Arial" charset="0"/>
          <a:cs typeface="Arial" charset="0"/>
        </a:defRPr>
      </a:lvl4pPr>
      <a:lvl5pPr algn="l" rtl="0" eaLnBrk="0" fontAlgn="base" hangingPunct="0">
        <a:spcBef>
          <a:spcPct val="0"/>
        </a:spcBef>
        <a:spcAft>
          <a:spcPct val="0"/>
        </a:spcAft>
        <a:defRPr sz="3200">
          <a:solidFill>
            <a:schemeClr val="bg1"/>
          </a:solidFill>
          <a:latin typeface="Arial" charset="0"/>
          <a:cs typeface="Arial" charset="0"/>
        </a:defRPr>
      </a:lvl5pPr>
      <a:lvl6pPr marL="457200" algn="l" rtl="0" fontAlgn="base">
        <a:spcBef>
          <a:spcPct val="0"/>
        </a:spcBef>
        <a:spcAft>
          <a:spcPct val="0"/>
        </a:spcAft>
        <a:defRPr sz="3200">
          <a:solidFill>
            <a:schemeClr val="bg1"/>
          </a:solidFill>
          <a:latin typeface="Arial" charset="0"/>
          <a:cs typeface="Arial" charset="0"/>
        </a:defRPr>
      </a:lvl6pPr>
      <a:lvl7pPr marL="914400" algn="l" rtl="0" fontAlgn="base">
        <a:spcBef>
          <a:spcPct val="0"/>
        </a:spcBef>
        <a:spcAft>
          <a:spcPct val="0"/>
        </a:spcAft>
        <a:defRPr sz="3200">
          <a:solidFill>
            <a:schemeClr val="bg1"/>
          </a:solidFill>
          <a:latin typeface="Arial" charset="0"/>
          <a:cs typeface="Arial" charset="0"/>
        </a:defRPr>
      </a:lvl7pPr>
      <a:lvl8pPr marL="1371600" algn="l" rtl="0" fontAlgn="base">
        <a:spcBef>
          <a:spcPct val="0"/>
        </a:spcBef>
        <a:spcAft>
          <a:spcPct val="0"/>
        </a:spcAft>
        <a:defRPr sz="3200">
          <a:solidFill>
            <a:schemeClr val="bg1"/>
          </a:solidFill>
          <a:latin typeface="Arial" charset="0"/>
          <a:cs typeface="Arial" charset="0"/>
        </a:defRPr>
      </a:lvl8pPr>
      <a:lvl9pPr marL="1828800" algn="l" rtl="0" fontAlgn="base">
        <a:spcBef>
          <a:spcPct val="0"/>
        </a:spcBef>
        <a:spcAft>
          <a:spcPct val="0"/>
        </a:spcAft>
        <a:defRPr sz="32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8000"/>
          </a:solidFill>
          <a:latin typeface="+mn-lt"/>
          <a:cs typeface="+mn-cs"/>
        </a:defRPr>
      </a:lvl2pPr>
      <a:lvl3pPr marL="1143000" indent="-228600" algn="l" rtl="0" eaLnBrk="0" fontAlgn="base" hangingPunct="0">
        <a:spcBef>
          <a:spcPct val="20000"/>
        </a:spcBef>
        <a:spcAft>
          <a:spcPct val="0"/>
        </a:spcAft>
        <a:buChar char="•"/>
        <a:defRPr sz="2400">
          <a:solidFill>
            <a:srgbClr val="008000"/>
          </a:solidFill>
          <a:latin typeface="+mn-lt"/>
          <a:cs typeface="+mn-cs"/>
        </a:defRPr>
      </a:lvl3pPr>
      <a:lvl4pPr marL="1600200" indent="-228600" algn="l" rtl="0" eaLnBrk="0" fontAlgn="base" hangingPunct="0">
        <a:spcBef>
          <a:spcPct val="20000"/>
        </a:spcBef>
        <a:spcAft>
          <a:spcPct val="0"/>
        </a:spcAft>
        <a:buChar char="–"/>
        <a:defRPr sz="2000">
          <a:solidFill>
            <a:srgbClr val="008000"/>
          </a:solidFill>
          <a:latin typeface="+mn-lt"/>
          <a:cs typeface="+mn-cs"/>
        </a:defRPr>
      </a:lvl4pPr>
      <a:lvl5pPr marL="2057400" indent="-228600" algn="l" rtl="0" eaLnBrk="0" fontAlgn="base" hangingPunct="0">
        <a:spcBef>
          <a:spcPct val="20000"/>
        </a:spcBef>
        <a:spcAft>
          <a:spcPct val="0"/>
        </a:spcAft>
        <a:buChar char="»"/>
        <a:defRPr sz="2000">
          <a:solidFill>
            <a:srgbClr val="008000"/>
          </a:solidFill>
          <a:latin typeface="+mn-lt"/>
          <a:cs typeface="+mn-cs"/>
        </a:defRPr>
      </a:lvl5pPr>
      <a:lvl6pPr marL="2514600" indent="-228600" algn="l" rtl="0" fontAlgn="base">
        <a:spcBef>
          <a:spcPct val="20000"/>
        </a:spcBef>
        <a:spcAft>
          <a:spcPct val="0"/>
        </a:spcAft>
        <a:buChar char="»"/>
        <a:defRPr sz="2000">
          <a:solidFill>
            <a:srgbClr val="008000"/>
          </a:solidFill>
          <a:latin typeface="+mn-lt"/>
          <a:cs typeface="+mn-cs"/>
        </a:defRPr>
      </a:lvl6pPr>
      <a:lvl7pPr marL="2971800" indent="-228600" algn="l" rtl="0" fontAlgn="base">
        <a:spcBef>
          <a:spcPct val="20000"/>
        </a:spcBef>
        <a:spcAft>
          <a:spcPct val="0"/>
        </a:spcAft>
        <a:buChar char="»"/>
        <a:defRPr sz="2000">
          <a:solidFill>
            <a:srgbClr val="008000"/>
          </a:solidFill>
          <a:latin typeface="+mn-lt"/>
          <a:cs typeface="+mn-cs"/>
        </a:defRPr>
      </a:lvl7pPr>
      <a:lvl8pPr marL="3429000" indent="-228600" algn="l" rtl="0" fontAlgn="base">
        <a:spcBef>
          <a:spcPct val="20000"/>
        </a:spcBef>
        <a:spcAft>
          <a:spcPct val="0"/>
        </a:spcAft>
        <a:buChar char="»"/>
        <a:defRPr sz="2000">
          <a:solidFill>
            <a:srgbClr val="008000"/>
          </a:solidFill>
          <a:latin typeface="+mn-lt"/>
          <a:cs typeface="+mn-cs"/>
        </a:defRPr>
      </a:lvl8pPr>
      <a:lvl9pPr marL="3886200" indent="-228600" algn="l" rtl="0" fontAlgn="base">
        <a:spcBef>
          <a:spcPct val="20000"/>
        </a:spcBef>
        <a:spcAft>
          <a:spcPct val="0"/>
        </a:spcAft>
        <a:buChar char="»"/>
        <a:defRPr sz="2000">
          <a:solidFill>
            <a:srgbClr val="008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844675"/>
            <a:ext cx="9144000" cy="1470025"/>
          </a:xfrm>
        </p:spPr>
        <p:txBody>
          <a:bodyPr/>
          <a:lstStyle/>
          <a:p>
            <a:pPr eaLnBrk="1" hangingPunct="1"/>
            <a:r>
              <a:rPr lang="en-US" sz="3000" smtClean="0"/>
              <a:t>CHƯƠNG TRÌNH DINH DƯỠNG HỌC ĐƯỜNG</a:t>
            </a:r>
          </a:p>
        </p:txBody>
      </p:sp>
      <p:sp>
        <p:nvSpPr>
          <p:cNvPr id="3075" name="Rectangle 3"/>
          <p:cNvSpPr>
            <a:spLocks noGrp="1" noChangeArrowheads="1"/>
          </p:cNvSpPr>
          <p:nvPr>
            <p:ph type="subTitle" idx="1"/>
          </p:nvPr>
        </p:nvSpPr>
        <p:spPr>
          <a:xfrm>
            <a:off x="1676400" y="4419600"/>
            <a:ext cx="6400800" cy="1352544"/>
          </a:xfrm>
        </p:spPr>
        <p:txBody>
          <a:bodyPr/>
          <a:lstStyle/>
          <a:p>
            <a:pPr algn="r" eaLnBrk="1" hangingPunct="1"/>
            <a:r>
              <a:rPr lang="en-US" sz="2000" b="1" smtClean="0"/>
              <a:t>ThS.BS Vũ Quỳnh Hoa</a:t>
            </a:r>
          </a:p>
          <a:p>
            <a:pPr algn="r" eaLnBrk="1" hangingPunct="1"/>
            <a:r>
              <a:rPr lang="en-US" sz="2000" b="1" smtClean="0"/>
              <a:t>PTP. Kế hoạch Tổng hợp</a:t>
            </a:r>
          </a:p>
          <a:p>
            <a:pPr algn="r" eaLnBrk="1" hangingPunct="1"/>
            <a:r>
              <a:rPr lang="en-US" sz="2000" b="1" smtClean="0"/>
              <a:t>Trung </a:t>
            </a:r>
            <a:r>
              <a:rPr lang="en-US" sz="2000" b="1" smtClean="0"/>
              <a:t>tâm Dinh dưỡng TPHCM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type="body" idx="1"/>
          </p:nvPr>
        </p:nvSpPr>
        <p:spPr>
          <a:xfrm>
            <a:off x="683568" y="5373216"/>
            <a:ext cx="7571183" cy="752947"/>
          </a:xfrm>
        </p:spPr>
        <p:txBody>
          <a:bodyPr/>
          <a:lstStyle/>
          <a:p>
            <a:pPr marL="0" indent="0">
              <a:buNone/>
            </a:pPr>
            <a:r>
              <a:rPr lang="en-US" dirty="0" err="1" smtClean="0">
                <a:latin typeface="Arial" pitchFamily="34" charset="0"/>
                <a:cs typeface="Arial" pitchFamily="34" charset="0"/>
              </a:rPr>
              <a:t>Thói</a:t>
            </a:r>
            <a:r>
              <a:rPr lang="en-US" dirty="0" smtClean="0">
                <a:latin typeface="Arial" pitchFamily="34" charset="0"/>
                <a:cs typeface="Arial" pitchFamily="34" charset="0"/>
              </a:rPr>
              <a:t> </a:t>
            </a:r>
            <a:r>
              <a:rPr lang="en-US" dirty="0" err="1" smtClean="0">
                <a:latin typeface="Arial" pitchFamily="34" charset="0"/>
                <a:cs typeface="Arial" pitchFamily="34" charset="0"/>
              </a:rPr>
              <a:t>quen</a:t>
            </a:r>
            <a:r>
              <a:rPr lang="en-US" dirty="0" smtClean="0">
                <a:latin typeface="Arial" pitchFamily="34" charset="0"/>
                <a:cs typeface="Arial" pitchFamily="34" charset="0"/>
              </a:rPr>
              <a:t> </a:t>
            </a:r>
            <a:r>
              <a:rPr lang="en-US" dirty="0" err="1" smtClean="0">
                <a:latin typeface="Arial" pitchFamily="34" charset="0"/>
                <a:cs typeface="Arial" pitchFamily="34" charset="0"/>
              </a:rPr>
              <a:t>dinh</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vận</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chưa</a:t>
            </a:r>
            <a:r>
              <a:rPr lang="en-US" dirty="0" smtClean="0">
                <a:latin typeface="Arial" pitchFamily="34" charset="0"/>
                <a:cs typeface="Arial" pitchFamily="34" charset="0"/>
              </a:rPr>
              <a:t> </a:t>
            </a:r>
            <a:r>
              <a:rPr lang="en-US" dirty="0" err="1" smtClean="0">
                <a:latin typeface="Arial" pitchFamily="34" charset="0"/>
                <a:cs typeface="Arial" pitchFamily="34" charset="0"/>
              </a:rPr>
              <a:t>phù</a:t>
            </a:r>
            <a:r>
              <a:rPr lang="en-US" dirty="0" smtClean="0">
                <a:latin typeface="Arial" pitchFamily="34" charset="0"/>
                <a:cs typeface="Arial" pitchFamily="34" charset="0"/>
              </a:rPr>
              <a:t> </a:t>
            </a:r>
            <a:r>
              <a:rPr lang="en-US" dirty="0" err="1" smtClean="0">
                <a:latin typeface="Arial" pitchFamily="34" charset="0"/>
                <a:cs typeface="Arial" pitchFamily="34" charset="0"/>
              </a:rPr>
              <a:t>hợp</a:t>
            </a:r>
            <a:r>
              <a:rPr lang="en-US" dirty="0" smtClean="0">
                <a:latin typeface="Arial" pitchFamily="34" charset="0"/>
                <a:cs typeface="Arial" pitchFamily="34" charset="0"/>
              </a:rPr>
              <a:t>.</a:t>
            </a:r>
          </a:p>
        </p:txBody>
      </p:sp>
      <p:sp>
        <p:nvSpPr>
          <p:cNvPr id="5" name="Rectangle 2"/>
          <p:cNvSpPr>
            <a:spLocks noGrp="1"/>
          </p:cNvSpPr>
          <p:nvPr>
            <p:ph type="title"/>
          </p:nvPr>
        </p:nvSpPr>
        <p:spPr>
          <a:xfrm>
            <a:off x="395536" y="188640"/>
            <a:ext cx="8496175" cy="647700"/>
          </a:xfrm>
        </p:spPr>
        <p:txBody>
          <a:bodyPr/>
          <a:lstStyle/>
          <a:p>
            <a:r>
              <a:rPr lang="en-US" dirty="0" err="1" smtClean="0">
                <a:latin typeface="Arial" pitchFamily="34" charset="0"/>
                <a:cs typeface="Arial" pitchFamily="34" charset="0"/>
              </a:rPr>
              <a:t>Một</a:t>
            </a:r>
            <a:r>
              <a:rPr lang="en-US" dirty="0" smtClean="0">
                <a:latin typeface="Arial" pitchFamily="34" charset="0"/>
                <a:cs typeface="Arial" pitchFamily="34" charset="0"/>
              </a:rPr>
              <a:t> </a:t>
            </a:r>
            <a:r>
              <a:rPr lang="en-US" dirty="0" err="1" smtClean="0">
                <a:latin typeface="Arial" pitchFamily="34" charset="0"/>
                <a:cs typeface="Arial" pitchFamily="34" charset="0"/>
              </a:rPr>
              <a:t>số</a:t>
            </a:r>
            <a:r>
              <a:rPr lang="en-US" dirty="0" smtClean="0">
                <a:latin typeface="Arial" pitchFamily="34" charset="0"/>
                <a:cs typeface="Arial" pitchFamily="34" charset="0"/>
              </a:rPr>
              <a:t> </a:t>
            </a:r>
            <a:r>
              <a:rPr lang="en-US" dirty="0" err="1" smtClean="0">
                <a:latin typeface="Arial" pitchFamily="34" charset="0"/>
                <a:cs typeface="Arial" pitchFamily="34" charset="0"/>
              </a:rPr>
              <a:t>vấn</a:t>
            </a:r>
            <a:r>
              <a:rPr lang="en-US" dirty="0" smtClean="0">
                <a:latin typeface="Arial" pitchFamily="34" charset="0"/>
                <a:cs typeface="Arial" pitchFamily="34" charset="0"/>
              </a:rPr>
              <a:t> </a:t>
            </a:r>
            <a:r>
              <a:rPr lang="en-US" dirty="0" err="1" smtClean="0">
                <a:latin typeface="Arial" pitchFamily="34" charset="0"/>
                <a:cs typeface="Arial" pitchFamily="34" charset="0"/>
              </a:rPr>
              <a:t>đề</a:t>
            </a:r>
            <a:r>
              <a:rPr lang="en-US" dirty="0" smtClean="0">
                <a:latin typeface="Arial" pitchFamily="34" charset="0"/>
                <a:cs typeface="Arial" pitchFamily="34" charset="0"/>
              </a:rPr>
              <a:t> </a:t>
            </a:r>
            <a:r>
              <a:rPr lang="en-US" dirty="0" err="1" smtClean="0">
                <a:latin typeface="Arial" pitchFamily="34" charset="0"/>
                <a:cs typeface="Arial" pitchFamily="34" charset="0"/>
              </a:rPr>
              <a:t>dinh</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học</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TP.HCM</a:t>
            </a:r>
          </a:p>
        </p:txBody>
      </p:sp>
      <p:pic>
        <p:nvPicPr>
          <p:cNvPr id="7" name="Picture 5" descr="http://m.f29.img.vnecdn.net/2014/11/06/loan-9000-1415258392.jpg"/>
          <p:cNvPicPr>
            <a:picLocks noChangeAspect="1" noChangeArrowheads="1"/>
          </p:cNvPicPr>
          <p:nvPr/>
        </p:nvPicPr>
        <p:blipFill>
          <a:blip r:embed="rId2" cstate="print"/>
          <a:srcRect/>
          <a:stretch>
            <a:fillRect/>
          </a:stretch>
        </p:blipFill>
        <p:spPr bwMode="auto">
          <a:xfrm>
            <a:off x="5657688" y="1133912"/>
            <a:ext cx="3376811" cy="2511112"/>
          </a:xfrm>
          <a:prstGeom prst="rect">
            <a:avLst/>
          </a:prstGeom>
          <a:noFill/>
          <a:ln w="9525">
            <a:noFill/>
            <a:miter lim="800000"/>
            <a:headEnd/>
            <a:tailEnd/>
          </a:ln>
        </p:spPr>
      </p:pic>
      <p:pic>
        <p:nvPicPr>
          <p:cNvPr id="8" name="Content Placeholder 4" descr="images.jpg"/>
          <p:cNvPicPr>
            <a:picLocks noChangeAspect="1"/>
          </p:cNvPicPr>
          <p:nvPr/>
        </p:nvPicPr>
        <p:blipFill>
          <a:blip r:embed="rId3" cstate="print"/>
          <a:stretch>
            <a:fillRect/>
          </a:stretch>
        </p:blipFill>
        <p:spPr>
          <a:xfrm>
            <a:off x="278591" y="1124744"/>
            <a:ext cx="3312368" cy="1872208"/>
          </a:xfrm>
          <a:prstGeom prst="rect">
            <a:avLst/>
          </a:prstGeom>
          <a:noFill/>
        </p:spPr>
      </p:pic>
      <p:pic>
        <p:nvPicPr>
          <p:cNvPr id="7170" name="Picture 2" descr="C:\Users\toshiba\Desktop\2-phut-day-am-anh-ve-cach-cho-con-an-khien-bo-me-nao-cung-giat-minh_8105323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77189" y="3179296"/>
            <a:ext cx="4027537" cy="22678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2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type="body" idx="1"/>
          </p:nvPr>
        </p:nvSpPr>
        <p:spPr>
          <a:xfrm>
            <a:off x="251520" y="5445224"/>
            <a:ext cx="8640960" cy="1296144"/>
          </a:xfrm>
        </p:spPr>
        <p:txBody>
          <a:bodyPr/>
          <a:lstStyle/>
          <a:p>
            <a:pPr marL="0" indent="0">
              <a:buNone/>
            </a:pPr>
            <a:r>
              <a:rPr lang="en-US" dirty="0" err="1" smtClean="0">
                <a:latin typeface="Arial" pitchFamily="34" charset="0"/>
                <a:cs typeface="Arial" pitchFamily="34" charset="0"/>
              </a:rPr>
              <a:t>Thiếu</a:t>
            </a:r>
            <a:r>
              <a:rPr lang="en-US" dirty="0" smtClean="0">
                <a:latin typeface="Arial" pitchFamily="34" charset="0"/>
                <a:cs typeface="Arial" pitchFamily="34" charset="0"/>
              </a:rPr>
              <a:t>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gian</a:t>
            </a:r>
            <a:r>
              <a:rPr lang="en-US" dirty="0" smtClean="0">
                <a:latin typeface="Arial" pitchFamily="34" charset="0"/>
                <a:cs typeface="Arial" pitchFamily="34" charset="0"/>
              </a:rPr>
              <a:t> </a:t>
            </a:r>
            <a:r>
              <a:rPr lang="en-US" dirty="0" err="1" smtClean="0">
                <a:latin typeface="Arial" pitchFamily="34" charset="0"/>
                <a:cs typeface="Arial" pitchFamily="34" charset="0"/>
              </a:rPr>
              <a:t>vận</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tại</a:t>
            </a:r>
            <a:r>
              <a:rPr lang="en-US" dirty="0" smtClean="0">
                <a:latin typeface="Arial" pitchFamily="34" charset="0"/>
                <a:cs typeface="Arial" pitchFamily="34" charset="0"/>
              </a:rPr>
              <a:t> </a:t>
            </a:r>
            <a:r>
              <a:rPr lang="en-US" dirty="0" err="1" smtClean="0">
                <a:latin typeface="Arial" pitchFamily="34" charset="0"/>
                <a:cs typeface="Arial" pitchFamily="34" charset="0"/>
              </a:rPr>
              <a:t>nhà</a:t>
            </a:r>
            <a:r>
              <a:rPr lang="en-US" dirty="0" smtClean="0">
                <a:latin typeface="Arial" pitchFamily="34" charset="0"/>
                <a:cs typeface="Arial" pitchFamily="34" charset="0"/>
              </a:rPr>
              <a:t>, </a:t>
            </a:r>
            <a:r>
              <a:rPr lang="en-US" dirty="0" err="1" smtClean="0">
                <a:latin typeface="Arial" pitchFamily="34" charset="0"/>
                <a:cs typeface="Arial" pitchFamily="34" charset="0"/>
              </a:rPr>
              <a:t>cộng</a:t>
            </a:r>
            <a:r>
              <a:rPr lang="en-US" dirty="0" smtClean="0">
                <a:latin typeface="Arial" pitchFamily="34" charset="0"/>
                <a:cs typeface="Arial" pitchFamily="34" charset="0"/>
              </a:rPr>
              <a:t> </a:t>
            </a:r>
            <a:r>
              <a:rPr lang="en-US" dirty="0" err="1" smtClean="0">
                <a:latin typeface="Arial" pitchFamily="34" charset="0"/>
                <a:cs typeface="Arial" pitchFamily="34" charset="0"/>
              </a:rPr>
              <a:t>đồng</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nhà</a:t>
            </a:r>
            <a:r>
              <a:rPr lang="en-US" dirty="0" smtClean="0">
                <a:latin typeface="Arial" pitchFamily="34" charset="0"/>
                <a:cs typeface="Arial" pitchFamily="34" charset="0"/>
              </a:rPr>
              <a:t> </a:t>
            </a:r>
            <a:r>
              <a:rPr lang="en-US" dirty="0" err="1" smtClean="0">
                <a:latin typeface="Arial" pitchFamily="34" charset="0"/>
                <a:cs typeface="Arial" pitchFamily="34" charset="0"/>
              </a:rPr>
              <a:t>trường</a:t>
            </a:r>
            <a:r>
              <a:rPr lang="en-US" dirty="0" smtClean="0">
                <a:latin typeface="Arial" pitchFamily="34" charset="0"/>
                <a:cs typeface="Arial" pitchFamily="34" charset="0"/>
              </a:rPr>
              <a:t>.</a:t>
            </a:r>
          </a:p>
        </p:txBody>
      </p:sp>
      <p:sp>
        <p:nvSpPr>
          <p:cNvPr id="5" name="Rectangle 2"/>
          <p:cNvSpPr>
            <a:spLocks noGrp="1"/>
          </p:cNvSpPr>
          <p:nvPr>
            <p:ph type="title"/>
          </p:nvPr>
        </p:nvSpPr>
        <p:spPr>
          <a:xfrm>
            <a:off x="468312" y="260350"/>
            <a:ext cx="8352159" cy="647700"/>
          </a:xfrm>
        </p:spPr>
        <p:txBody>
          <a:bodyPr/>
          <a:lstStyle/>
          <a:p>
            <a:r>
              <a:rPr lang="en-US" dirty="0" err="1" smtClean="0">
                <a:latin typeface="Arial" pitchFamily="34" charset="0"/>
                <a:cs typeface="Arial" pitchFamily="34" charset="0"/>
              </a:rPr>
              <a:t>Một</a:t>
            </a:r>
            <a:r>
              <a:rPr lang="en-US" dirty="0" smtClean="0">
                <a:latin typeface="Arial" pitchFamily="34" charset="0"/>
                <a:cs typeface="Arial" pitchFamily="34" charset="0"/>
              </a:rPr>
              <a:t> </a:t>
            </a:r>
            <a:r>
              <a:rPr lang="en-US" dirty="0" err="1" smtClean="0">
                <a:latin typeface="Arial" pitchFamily="34" charset="0"/>
                <a:cs typeface="Arial" pitchFamily="34" charset="0"/>
              </a:rPr>
              <a:t>số</a:t>
            </a:r>
            <a:r>
              <a:rPr lang="en-US" dirty="0" smtClean="0">
                <a:latin typeface="Arial" pitchFamily="34" charset="0"/>
                <a:cs typeface="Arial" pitchFamily="34" charset="0"/>
              </a:rPr>
              <a:t> </a:t>
            </a:r>
            <a:r>
              <a:rPr lang="en-US" dirty="0" err="1" smtClean="0">
                <a:latin typeface="Arial" pitchFamily="34" charset="0"/>
                <a:cs typeface="Arial" pitchFamily="34" charset="0"/>
              </a:rPr>
              <a:t>vấn</a:t>
            </a:r>
            <a:r>
              <a:rPr lang="en-US" dirty="0" smtClean="0">
                <a:latin typeface="Arial" pitchFamily="34" charset="0"/>
                <a:cs typeface="Arial" pitchFamily="34" charset="0"/>
              </a:rPr>
              <a:t> </a:t>
            </a:r>
            <a:r>
              <a:rPr lang="en-US" dirty="0" err="1" smtClean="0">
                <a:latin typeface="Arial" pitchFamily="34" charset="0"/>
                <a:cs typeface="Arial" pitchFamily="34" charset="0"/>
              </a:rPr>
              <a:t>đề</a:t>
            </a:r>
            <a:r>
              <a:rPr lang="en-US" dirty="0" smtClean="0">
                <a:latin typeface="Arial" pitchFamily="34" charset="0"/>
                <a:cs typeface="Arial" pitchFamily="34" charset="0"/>
              </a:rPr>
              <a:t> </a:t>
            </a:r>
            <a:r>
              <a:rPr lang="en-US" dirty="0" err="1" smtClean="0">
                <a:latin typeface="Arial" pitchFamily="34" charset="0"/>
                <a:cs typeface="Arial" pitchFamily="34" charset="0"/>
              </a:rPr>
              <a:t>dinh</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học</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TP.HCM</a:t>
            </a:r>
          </a:p>
        </p:txBody>
      </p:sp>
      <p:pic>
        <p:nvPicPr>
          <p:cNvPr id="6" name="Content Placeholder 5" descr="KET XE.jpg"/>
          <p:cNvPicPr>
            <a:picLocks noChangeAspect="1"/>
          </p:cNvPicPr>
          <p:nvPr/>
        </p:nvPicPr>
        <p:blipFill>
          <a:blip r:embed="rId2" cstate="print"/>
          <a:srcRect/>
          <a:stretch>
            <a:fillRect/>
          </a:stretch>
        </p:blipFill>
        <p:spPr>
          <a:xfrm>
            <a:off x="5868144" y="1362993"/>
            <a:ext cx="2808288" cy="2095500"/>
          </a:xfrm>
          <a:prstGeom prst="rect">
            <a:avLst/>
          </a:prstGeom>
        </p:spPr>
      </p:pic>
      <p:pic>
        <p:nvPicPr>
          <p:cNvPr id="7" name="Content Placeholder 7" descr="KET  XE.jpg"/>
          <p:cNvPicPr>
            <a:picLocks noChangeAspect="1"/>
          </p:cNvPicPr>
          <p:nvPr/>
        </p:nvPicPr>
        <p:blipFill>
          <a:blip r:embed="rId3" cstate="print"/>
          <a:srcRect/>
          <a:stretch>
            <a:fillRect/>
          </a:stretch>
        </p:blipFill>
        <p:spPr bwMode="auto">
          <a:xfrm>
            <a:off x="323528" y="1340768"/>
            <a:ext cx="2808287" cy="2103437"/>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2843212" y="2996952"/>
            <a:ext cx="3168947" cy="2376375"/>
          </a:xfrm>
          <a:prstGeom prst="rect">
            <a:avLst/>
          </a:prstGeom>
          <a:noFill/>
          <a:ln w="9525">
            <a:noFill/>
            <a:miter lim="800000"/>
            <a:headEnd/>
            <a:tailEnd/>
          </a:ln>
        </p:spPr>
      </p:pic>
    </p:spTree>
    <p:extLst>
      <p:ext uri="{BB962C8B-B14F-4D97-AF65-F5344CB8AC3E}">
        <p14:creationId xmlns:p14="http://schemas.microsoft.com/office/powerpoint/2010/main" xmlns="" val="3602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type="body" idx="1"/>
          </p:nvPr>
        </p:nvSpPr>
        <p:spPr>
          <a:xfrm>
            <a:off x="467544" y="1340768"/>
            <a:ext cx="8229600" cy="4425355"/>
          </a:xfrm>
        </p:spPr>
        <p:txBody>
          <a:bodyPr/>
          <a:lstStyle/>
          <a:p>
            <a:pPr>
              <a:lnSpc>
                <a:spcPct val="150000"/>
              </a:lnSpc>
            </a:pPr>
            <a:r>
              <a:rPr lang="en-US" smtClean="0">
                <a:latin typeface="Arial" pitchFamily="34" charset="0"/>
                <a:cs typeface="Arial" pitchFamily="34" charset="0"/>
              </a:rPr>
              <a:t>Tác </a:t>
            </a:r>
            <a:r>
              <a:rPr lang="en-US" err="1" smtClean="0">
                <a:latin typeface="Arial" pitchFamily="34" charset="0"/>
                <a:cs typeface="Arial" pitchFamily="34" charset="0"/>
              </a:rPr>
              <a:t>động</a:t>
            </a:r>
            <a:r>
              <a:rPr lang="en-US" smtClean="0">
                <a:latin typeface="Arial" pitchFamily="34" charset="0"/>
                <a:cs typeface="Arial" pitchFamily="34" charset="0"/>
              </a:rPr>
              <a:t> </a:t>
            </a:r>
            <a:r>
              <a:rPr lang="en-US" smtClean="0">
                <a:latin typeface="Arial" pitchFamily="34" charset="0"/>
                <a:cs typeface="Arial" pitchFamily="34" charset="0"/>
              </a:rPr>
              <a:t>của quảng cáo.</a:t>
            </a:r>
            <a:endParaRPr lang="en-US" dirty="0" smtClean="0">
              <a:latin typeface="Arial" pitchFamily="34" charset="0"/>
              <a:cs typeface="Arial" pitchFamily="34" charset="0"/>
            </a:endParaRPr>
          </a:p>
          <a:p>
            <a:pPr>
              <a:lnSpc>
                <a:spcPct val="150000"/>
              </a:lnSpc>
            </a:pPr>
            <a:r>
              <a:rPr lang="en-US" dirty="0" err="1">
                <a:latin typeface="Arial" pitchFamily="34" charset="0"/>
                <a:cs typeface="Arial" pitchFamily="34" charset="0"/>
              </a:rPr>
              <a:t>Thực</a:t>
            </a:r>
            <a:r>
              <a:rPr lang="en-US" dirty="0">
                <a:latin typeface="Arial" pitchFamily="34" charset="0"/>
                <a:cs typeface="Arial" pitchFamily="34" charset="0"/>
              </a:rPr>
              <a:t> </a:t>
            </a:r>
            <a:r>
              <a:rPr lang="en-US" dirty="0" err="1">
                <a:latin typeface="Arial" pitchFamily="34" charset="0"/>
                <a:cs typeface="Arial" pitchFamily="34" charset="0"/>
              </a:rPr>
              <a:t>phẩm</a:t>
            </a:r>
            <a:r>
              <a:rPr lang="en-US" dirty="0">
                <a:latin typeface="Arial" pitchFamily="34" charset="0"/>
                <a:cs typeface="Arial" pitchFamily="34" charset="0"/>
              </a:rPr>
              <a:t> </a:t>
            </a:r>
            <a:r>
              <a:rPr lang="en-US" dirty="0" err="1">
                <a:latin typeface="Arial" pitchFamily="34" charset="0"/>
                <a:cs typeface="Arial" pitchFamily="34" charset="0"/>
              </a:rPr>
              <a:t>tại</a:t>
            </a:r>
            <a:r>
              <a:rPr lang="en-US" dirty="0">
                <a:latin typeface="Arial" pitchFamily="34" charset="0"/>
                <a:cs typeface="Arial" pitchFamily="34" charset="0"/>
              </a:rPr>
              <a:t> </a:t>
            </a:r>
            <a:r>
              <a:rPr lang="en-US" dirty="0" err="1">
                <a:latin typeface="Arial" pitchFamily="34" charset="0"/>
                <a:cs typeface="Arial" pitchFamily="34" charset="0"/>
              </a:rPr>
              <a:t>căn</a:t>
            </a:r>
            <a:r>
              <a:rPr lang="en-US" dirty="0">
                <a:latin typeface="Arial" pitchFamily="34" charset="0"/>
                <a:cs typeface="Arial" pitchFamily="34" charset="0"/>
              </a:rPr>
              <a:t> tin </a:t>
            </a:r>
            <a:r>
              <a:rPr lang="en-US" dirty="0" err="1">
                <a:latin typeface="Arial" pitchFamily="34" charset="0"/>
                <a:cs typeface="Arial" pitchFamily="34" charset="0"/>
              </a:rPr>
              <a:t>trường</a:t>
            </a:r>
            <a:r>
              <a:rPr lang="en-US" dirty="0">
                <a:latin typeface="Arial" pitchFamily="34" charset="0"/>
                <a:cs typeface="Arial" pitchFamily="34" charset="0"/>
              </a:rPr>
              <a:t> </a:t>
            </a:r>
            <a:r>
              <a:rPr lang="en-US" dirty="0" err="1">
                <a:latin typeface="Arial" pitchFamily="34" charset="0"/>
                <a:cs typeface="Arial" pitchFamily="34" charset="0"/>
              </a:rPr>
              <a:t>chưa</a:t>
            </a:r>
            <a:r>
              <a:rPr lang="en-US" dirty="0">
                <a:latin typeface="Arial" pitchFamily="34" charset="0"/>
                <a:cs typeface="Arial" pitchFamily="34" charset="0"/>
              </a:rPr>
              <a:t> </a:t>
            </a:r>
            <a:r>
              <a:rPr lang="en-US" dirty="0" err="1">
                <a:latin typeface="Arial" pitchFamily="34" charset="0"/>
                <a:cs typeface="Arial" pitchFamily="34" charset="0"/>
              </a:rPr>
              <a:t>hợp</a:t>
            </a:r>
            <a:r>
              <a:rPr lang="en-US" dirty="0">
                <a:latin typeface="Arial" pitchFamily="34" charset="0"/>
                <a:cs typeface="Arial" pitchFamily="34" charset="0"/>
              </a:rPr>
              <a:t> </a:t>
            </a:r>
            <a:r>
              <a:rPr lang="en-US" dirty="0" err="1">
                <a:latin typeface="Arial" pitchFamily="34" charset="0"/>
                <a:cs typeface="Arial" pitchFamily="34" charset="0"/>
              </a:rPr>
              <a:t>lý</a:t>
            </a:r>
            <a:r>
              <a:rPr lang="en-US" dirty="0" smtClean="0">
                <a:latin typeface="Arial" pitchFamily="34" charset="0"/>
                <a:cs typeface="Arial" pitchFamily="34" charset="0"/>
              </a:rPr>
              <a:t>.</a:t>
            </a:r>
            <a:endParaRPr lang="en-US" dirty="0">
              <a:latin typeface="Arial" pitchFamily="34" charset="0"/>
              <a:cs typeface="Arial" pitchFamily="34" charset="0"/>
            </a:endParaRPr>
          </a:p>
          <a:p>
            <a:pPr marL="0" indent="0">
              <a:lnSpc>
                <a:spcPct val="150000"/>
              </a:lnSpc>
              <a:buNone/>
            </a:pPr>
            <a:endParaRPr lang="en-US" dirty="0" smtClean="0">
              <a:latin typeface="Arial" pitchFamily="34" charset="0"/>
              <a:cs typeface="Arial" pitchFamily="34" charset="0"/>
            </a:endParaRPr>
          </a:p>
        </p:txBody>
      </p:sp>
      <p:sp>
        <p:nvSpPr>
          <p:cNvPr id="5" name="Rectangle 2"/>
          <p:cNvSpPr>
            <a:spLocks noGrp="1"/>
          </p:cNvSpPr>
          <p:nvPr>
            <p:ph type="title"/>
          </p:nvPr>
        </p:nvSpPr>
        <p:spPr>
          <a:xfrm>
            <a:off x="468312" y="260350"/>
            <a:ext cx="8352159" cy="647700"/>
          </a:xfrm>
        </p:spPr>
        <p:txBody>
          <a:bodyPr/>
          <a:lstStyle/>
          <a:p>
            <a:r>
              <a:rPr lang="en-US" dirty="0" err="1" smtClean="0">
                <a:latin typeface="Arial" pitchFamily="34" charset="0"/>
                <a:cs typeface="Arial" pitchFamily="34" charset="0"/>
              </a:rPr>
              <a:t>Một</a:t>
            </a:r>
            <a:r>
              <a:rPr lang="en-US" dirty="0" smtClean="0">
                <a:latin typeface="Arial" pitchFamily="34" charset="0"/>
                <a:cs typeface="Arial" pitchFamily="34" charset="0"/>
              </a:rPr>
              <a:t> </a:t>
            </a:r>
            <a:r>
              <a:rPr lang="en-US" dirty="0" err="1" smtClean="0">
                <a:latin typeface="Arial" pitchFamily="34" charset="0"/>
                <a:cs typeface="Arial" pitchFamily="34" charset="0"/>
              </a:rPr>
              <a:t>số</a:t>
            </a:r>
            <a:r>
              <a:rPr lang="en-US" dirty="0" smtClean="0">
                <a:latin typeface="Arial" pitchFamily="34" charset="0"/>
                <a:cs typeface="Arial" pitchFamily="34" charset="0"/>
              </a:rPr>
              <a:t> </a:t>
            </a:r>
            <a:r>
              <a:rPr lang="en-US" dirty="0" err="1" smtClean="0">
                <a:latin typeface="Arial" pitchFamily="34" charset="0"/>
                <a:cs typeface="Arial" pitchFamily="34" charset="0"/>
              </a:rPr>
              <a:t>vấn</a:t>
            </a:r>
            <a:r>
              <a:rPr lang="en-US" dirty="0" smtClean="0">
                <a:latin typeface="Arial" pitchFamily="34" charset="0"/>
                <a:cs typeface="Arial" pitchFamily="34" charset="0"/>
              </a:rPr>
              <a:t> </a:t>
            </a:r>
            <a:r>
              <a:rPr lang="en-US" dirty="0" err="1" smtClean="0">
                <a:latin typeface="Arial" pitchFamily="34" charset="0"/>
                <a:cs typeface="Arial" pitchFamily="34" charset="0"/>
              </a:rPr>
              <a:t>đề</a:t>
            </a:r>
            <a:r>
              <a:rPr lang="en-US" dirty="0" smtClean="0">
                <a:latin typeface="Arial" pitchFamily="34" charset="0"/>
                <a:cs typeface="Arial" pitchFamily="34" charset="0"/>
              </a:rPr>
              <a:t> </a:t>
            </a:r>
            <a:r>
              <a:rPr lang="en-US" dirty="0" err="1" smtClean="0">
                <a:latin typeface="Arial" pitchFamily="34" charset="0"/>
                <a:cs typeface="Arial" pitchFamily="34" charset="0"/>
              </a:rPr>
              <a:t>dinh</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học</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TP.HCM</a:t>
            </a:r>
          </a:p>
        </p:txBody>
      </p:sp>
      <p:pic>
        <p:nvPicPr>
          <p:cNvPr id="8" name="Content Placeholder 5"/>
          <p:cNvPicPr>
            <a:picLocks noChangeAspect="1" noChangeArrowheads="1"/>
          </p:cNvPicPr>
          <p:nvPr/>
        </p:nvPicPr>
        <p:blipFill>
          <a:blip r:embed="rId2" cstate="print"/>
          <a:srcRect/>
          <a:stretch>
            <a:fillRect/>
          </a:stretch>
        </p:blipFill>
        <p:spPr>
          <a:xfrm>
            <a:off x="5298504" y="3505200"/>
            <a:ext cx="2935114" cy="2201336"/>
          </a:xfrm>
          <a:prstGeom prst="rect">
            <a:avLst/>
          </a:prstGeom>
        </p:spPr>
      </p:pic>
      <p:pic>
        <p:nvPicPr>
          <p:cNvPr id="7170" name="Picture 2" descr="https://mcdonalds.com.au/sites/mcdonalds.com.au/files/hero_pdt_value_au.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3505200"/>
            <a:ext cx="4384460" cy="2474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914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type="body" idx="1"/>
          </p:nvPr>
        </p:nvSpPr>
        <p:spPr>
          <a:xfrm>
            <a:off x="323527" y="1700808"/>
            <a:ext cx="5328592" cy="2092602"/>
          </a:xfrm>
        </p:spPr>
        <p:txBody>
          <a:bodyPr/>
          <a:lstStyle/>
          <a:p>
            <a:pPr>
              <a:lnSpc>
                <a:spcPct val="150000"/>
              </a:lnSpc>
            </a:pPr>
            <a:r>
              <a:rPr lang="en-US" dirty="0" err="1" smtClean="0">
                <a:latin typeface="Arial" pitchFamily="34" charset="0"/>
                <a:cs typeface="Arial" pitchFamily="34" charset="0"/>
              </a:rPr>
              <a:t>Vấn</a:t>
            </a:r>
            <a:r>
              <a:rPr lang="en-US" dirty="0" smtClean="0">
                <a:latin typeface="Arial" pitchFamily="34" charset="0"/>
                <a:cs typeface="Arial" pitchFamily="34" charset="0"/>
              </a:rPr>
              <a:t> </a:t>
            </a:r>
            <a:r>
              <a:rPr lang="en-US" dirty="0" err="1" smtClean="0">
                <a:latin typeface="Arial" pitchFamily="34" charset="0"/>
                <a:cs typeface="Arial" pitchFamily="34" charset="0"/>
              </a:rPr>
              <a:t>đề</a:t>
            </a:r>
            <a:r>
              <a:rPr lang="en-US" dirty="0" smtClean="0">
                <a:latin typeface="Arial" pitchFamily="34" charset="0"/>
                <a:cs typeface="Arial" pitchFamily="34" charset="0"/>
              </a:rPr>
              <a:t> </a:t>
            </a:r>
            <a:r>
              <a:rPr lang="en-US" dirty="0" err="1" smtClean="0">
                <a:latin typeface="Arial" pitchFamily="34" charset="0"/>
                <a:cs typeface="Arial" pitchFamily="34" charset="0"/>
              </a:rPr>
              <a:t>đánh</a:t>
            </a:r>
            <a:r>
              <a:rPr lang="en-US" dirty="0" smtClean="0">
                <a:latin typeface="Arial" pitchFamily="34" charset="0"/>
                <a:cs typeface="Arial" pitchFamily="34" charset="0"/>
              </a:rPr>
              <a:t> </a:t>
            </a:r>
            <a:r>
              <a:rPr lang="en-US" dirty="0" err="1" smtClean="0">
                <a:latin typeface="Arial" pitchFamily="34" charset="0"/>
                <a:cs typeface="Arial" pitchFamily="34" charset="0"/>
              </a:rPr>
              <a:t>giá</a:t>
            </a:r>
            <a:r>
              <a:rPr lang="en-US" dirty="0" smtClean="0">
                <a:latin typeface="Arial" pitchFamily="34" charset="0"/>
                <a:cs typeface="Arial" pitchFamily="34" charset="0"/>
              </a:rPr>
              <a:t> </a:t>
            </a:r>
            <a:r>
              <a:rPr lang="en-US" dirty="0" err="1">
                <a:latin typeface="Arial" pitchFamily="34" charset="0"/>
                <a:cs typeface="Arial" pitchFamily="34" charset="0"/>
              </a:rPr>
              <a:t>tình</a:t>
            </a:r>
            <a:r>
              <a:rPr lang="en-US" dirty="0">
                <a:latin typeface="Arial" pitchFamily="34" charset="0"/>
                <a:cs typeface="Arial" pitchFamily="34" charset="0"/>
              </a:rPr>
              <a:t> </a:t>
            </a:r>
            <a:r>
              <a:rPr lang="en-US" dirty="0" err="1">
                <a:latin typeface="Arial" pitchFamily="34" charset="0"/>
                <a:cs typeface="Arial" pitchFamily="34" charset="0"/>
              </a:rPr>
              <a:t>trạng</a:t>
            </a:r>
            <a:r>
              <a:rPr lang="en-US" dirty="0">
                <a:latin typeface="Arial" pitchFamily="34" charset="0"/>
                <a:cs typeface="Arial" pitchFamily="34" charset="0"/>
              </a:rPr>
              <a:t> </a:t>
            </a:r>
            <a:r>
              <a:rPr lang="en-US" dirty="0" err="1">
                <a:latin typeface="Arial" pitchFamily="34" charset="0"/>
                <a:cs typeface="Arial" pitchFamily="34" charset="0"/>
              </a:rPr>
              <a:t>dinh</a:t>
            </a:r>
            <a:r>
              <a:rPr lang="en-US" dirty="0">
                <a:latin typeface="Arial" pitchFamily="34" charset="0"/>
                <a:cs typeface="Arial" pitchFamily="34" charset="0"/>
              </a:rPr>
              <a:t> </a:t>
            </a:r>
            <a:r>
              <a:rPr lang="en-US" dirty="0" err="1">
                <a:latin typeface="Arial" pitchFamily="34" charset="0"/>
                <a:cs typeface="Arial" pitchFamily="34" charset="0"/>
              </a:rPr>
              <a:t>dưỡng</a:t>
            </a:r>
            <a:r>
              <a:rPr lang="en-US" dirty="0">
                <a:latin typeface="Arial" pitchFamily="34" charset="0"/>
                <a:cs typeface="Arial" pitchFamily="34" charset="0"/>
              </a:rPr>
              <a:t> </a:t>
            </a:r>
          </a:p>
          <a:p>
            <a:pPr marL="0" indent="0">
              <a:lnSpc>
                <a:spcPct val="150000"/>
              </a:lnSpc>
              <a:buNone/>
            </a:pPr>
            <a:endParaRPr lang="en-US" dirty="0" smtClean="0">
              <a:latin typeface="Arial" pitchFamily="34" charset="0"/>
              <a:cs typeface="Arial" pitchFamily="34" charset="0"/>
            </a:endParaRPr>
          </a:p>
        </p:txBody>
      </p:sp>
      <p:sp>
        <p:nvSpPr>
          <p:cNvPr id="5" name="Rectangle 2"/>
          <p:cNvSpPr>
            <a:spLocks noGrp="1"/>
          </p:cNvSpPr>
          <p:nvPr>
            <p:ph type="title"/>
          </p:nvPr>
        </p:nvSpPr>
        <p:spPr>
          <a:xfrm>
            <a:off x="468312" y="260350"/>
            <a:ext cx="8352159" cy="647700"/>
          </a:xfrm>
        </p:spPr>
        <p:txBody>
          <a:bodyPr/>
          <a:lstStyle/>
          <a:p>
            <a:r>
              <a:rPr lang="en-US" dirty="0" err="1" smtClean="0">
                <a:latin typeface="Arial" pitchFamily="34" charset="0"/>
                <a:cs typeface="Arial" pitchFamily="34" charset="0"/>
              </a:rPr>
              <a:t>Một</a:t>
            </a:r>
            <a:r>
              <a:rPr lang="en-US" dirty="0" smtClean="0">
                <a:latin typeface="Arial" pitchFamily="34" charset="0"/>
                <a:cs typeface="Arial" pitchFamily="34" charset="0"/>
              </a:rPr>
              <a:t> </a:t>
            </a:r>
            <a:r>
              <a:rPr lang="en-US" dirty="0" err="1" smtClean="0">
                <a:latin typeface="Arial" pitchFamily="34" charset="0"/>
                <a:cs typeface="Arial" pitchFamily="34" charset="0"/>
              </a:rPr>
              <a:t>số</a:t>
            </a:r>
            <a:r>
              <a:rPr lang="en-US" dirty="0" smtClean="0">
                <a:latin typeface="Arial" pitchFamily="34" charset="0"/>
                <a:cs typeface="Arial" pitchFamily="34" charset="0"/>
              </a:rPr>
              <a:t> </a:t>
            </a:r>
            <a:r>
              <a:rPr lang="en-US" dirty="0" err="1" smtClean="0">
                <a:latin typeface="Arial" pitchFamily="34" charset="0"/>
                <a:cs typeface="Arial" pitchFamily="34" charset="0"/>
              </a:rPr>
              <a:t>vấn</a:t>
            </a:r>
            <a:r>
              <a:rPr lang="en-US" dirty="0" smtClean="0">
                <a:latin typeface="Arial" pitchFamily="34" charset="0"/>
                <a:cs typeface="Arial" pitchFamily="34" charset="0"/>
              </a:rPr>
              <a:t> </a:t>
            </a:r>
            <a:r>
              <a:rPr lang="en-US" dirty="0" err="1" smtClean="0">
                <a:latin typeface="Arial" pitchFamily="34" charset="0"/>
                <a:cs typeface="Arial" pitchFamily="34" charset="0"/>
              </a:rPr>
              <a:t>đề</a:t>
            </a:r>
            <a:r>
              <a:rPr lang="en-US" dirty="0" smtClean="0">
                <a:latin typeface="Arial" pitchFamily="34" charset="0"/>
                <a:cs typeface="Arial" pitchFamily="34" charset="0"/>
              </a:rPr>
              <a:t> </a:t>
            </a:r>
            <a:r>
              <a:rPr lang="en-US" dirty="0" err="1" smtClean="0">
                <a:latin typeface="Arial" pitchFamily="34" charset="0"/>
                <a:cs typeface="Arial" pitchFamily="34" charset="0"/>
              </a:rPr>
              <a:t>dinh</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học</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TP.HCM</a:t>
            </a:r>
          </a:p>
        </p:txBody>
      </p:sp>
      <p:pic>
        <p:nvPicPr>
          <p:cNvPr id="4" name="Picture 4" descr="C:\Users\Thien\Desktop\New Folder\bi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6136" y="1556792"/>
            <a:ext cx="2976331" cy="2232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p:cNvSpPr>
          <p:nvPr/>
        </p:nvSpPr>
        <p:spPr bwMode="auto">
          <a:xfrm>
            <a:off x="323527" y="3933056"/>
            <a:ext cx="8520947" cy="2057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8000"/>
                </a:solidFill>
                <a:latin typeface="+mn-lt"/>
                <a:cs typeface="+mn-cs"/>
              </a:defRPr>
            </a:lvl2pPr>
            <a:lvl3pPr marL="1143000" indent="-228600" algn="l" rtl="0" eaLnBrk="0" fontAlgn="base" hangingPunct="0">
              <a:spcBef>
                <a:spcPct val="20000"/>
              </a:spcBef>
              <a:spcAft>
                <a:spcPct val="0"/>
              </a:spcAft>
              <a:buChar char="•"/>
              <a:defRPr sz="2400">
                <a:solidFill>
                  <a:srgbClr val="008000"/>
                </a:solidFill>
                <a:latin typeface="+mn-lt"/>
                <a:cs typeface="+mn-cs"/>
              </a:defRPr>
            </a:lvl3pPr>
            <a:lvl4pPr marL="1600200" indent="-228600" algn="l" rtl="0" eaLnBrk="0" fontAlgn="base" hangingPunct="0">
              <a:spcBef>
                <a:spcPct val="20000"/>
              </a:spcBef>
              <a:spcAft>
                <a:spcPct val="0"/>
              </a:spcAft>
              <a:buChar char="–"/>
              <a:defRPr sz="2000">
                <a:solidFill>
                  <a:srgbClr val="008000"/>
                </a:solidFill>
                <a:latin typeface="+mn-lt"/>
                <a:cs typeface="+mn-cs"/>
              </a:defRPr>
            </a:lvl4pPr>
            <a:lvl5pPr marL="2057400" indent="-228600" algn="l" rtl="0" eaLnBrk="0" fontAlgn="base" hangingPunct="0">
              <a:spcBef>
                <a:spcPct val="20000"/>
              </a:spcBef>
              <a:spcAft>
                <a:spcPct val="0"/>
              </a:spcAft>
              <a:buChar char="»"/>
              <a:defRPr sz="2000">
                <a:solidFill>
                  <a:srgbClr val="008000"/>
                </a:solidFill>
                <a:latin typeface="+mn-lt"/>
                <a:cs typeface="+mn-cs"/>
              </a:defRPr>
            </a:lvl5pPr>
            <a:lvl6pPr marL="2514600" indent="-228600" algn="l" rtl="0" fontAlgn="base">
              <a:spcBef>
                <a:spcPct val="20000"/>
              </a:spcBef>
              <a:spcAft>
                <a:spcPct val="0"/>
              </a:spcAft>
              <a:buChar char="»"/>
              <a:defRPr sz="2000">
                <a:solidFill>
                  <a:srgbClr val="008000"/>
                </a:solidFill>
                <a:latin typeface="+mn-lt"/>
                <a:cs typeface="+mn-cs"/>
              </a:defRPr>
            </a:lvl6pPr>
            <a:lvl7pPr marL="2971800" indent="-228600" algn="l" rtl="0" fontAlgn="base">
              <a:spcBef>
                <a:spcPct val="20000"/>
              </a:spcBef>
              <a:spcAft>
                <a:spcPct val="0"/>
              </a:spcAft>
              <a:buChar char="»"/>
              <a:defRPr sz="2000">
                <a:solidFill>
                  <a:srgbClr val="008000"/>
                </a:solidFill>
                <a:latin typeface="+mn-lt"/>
                <a:cs typeface="+mn-cs"/>
              </a:defRPr>
            </a:lvl7pPr>
            <a:lvl8pPr marL="3429000" indent="-228600" algn="l" rtl="0" fontAlgn="base">
              <a:spcBef>
                <a:spcPct val="20000"/>
              </a:spcBef>
              <a:spcAft>
                <a:spcPct val="0"/>
              </a:spcAft>
              <a:buChar char="»"/>
              <a:defRPr sz="2000">
                <a:solidFill>
                  <a:srgbClr val="008000"/>
                </a:solidFill>
                <a:latin typeface="+mn-lt"/>
                <a:cs typeface="+mn-cs"/>
              </a:defRPr>
            </a:lvl8pPr>
            <a:lvl9pPr marL="3886200" indent="-228600" algn="l" rtl="0" fontAlgn="base">
              <a:spcBef>
                <a:spcPct val="20000"/>
              </a:spcBef>
              <a:spcAft>
                <a:spcPct val="0"/>
              </a:spcAft>
              <a:buChar char="»"/>
              <a:defRPr sz="2000">
                <a:solidFill>
                  <a:srgbClr val="008000"/>
                </a:solidFill>
                <a:latin typeface="+mn-lt"/>
                <a:cs typeface="+mn-cs"/>
              </a:defRPr>
            </a:lvl9pPr>
          </a:lstStyle>
          <a:p>
            <a:pPr>
              <a:lnSpc>
                <a:spcPct val="150000"/>
              </a:lnSpc>
            </a:pPr>
            <a:r>
              <a:rPr lang="en-US" dirty="0" smtClean="0">
                <a:latin typeface="Arial" pitchFamily="34" charset="0"/>
                <a:cs typeface="Arial" pitchFamily="34" charset="0"/>
              </a:rPr>
              <a:t>Can </a:t>
            </a:r>
            <a:r>
              <a:rPr lang="en-US" dirty="0" err="1" smtClean="0">
                <a:latin typeface="Arial" pitchFamily="34" charset="0"/>
                <a:cs typeface="Arial" pitchFamily="34" charset="0"/>
              </a:rPr>
              <a:t>thiệp</a:t>
            </a:r>
            <a:r>
              <a:rPr lang="en-US" dirty="0" smtClean="0">
                <a:latin typeface="Arial" pitchFamily="34" charset="0"/>
                <a:cs typeface="Arial" pitchFamily="34" charset="0"/>
              </a:rPr>
              <a:t> </a:t>
            </a:r>
            <a:r>
              <a:rPr lang="en-US" dirty="0" err="1" smtClean="0">
                <a:latin typeface="Arial" pitchFamily="34" charset="0"/>
                <a:cs typeface="Arial" pitchFamily="34" charset="0"/>
              </a:rPr>
              <a:t>cải</a:t>
            </a:r>
            <a:r>
              <a:rPr lang="en-US" dirty="0" smtClean="0">
                <a:latin typeface="Arial" pitchFamily="34" charset="0"/>
                <a:cs typeface="Arial" pitchFamily="34" charset="0"/>
              </a:rPr>
              <a:t> </a:t>
            </a:r>
            <a:r>
              <a:rPr lang="en-US" dirty="0" err="1" smtClean="0">
                <a:latin typeface="Arial" pitchFamily="34" charset="0"/>
                <a:cs typeface="Arial" pitchFamily="34" charset="0"/>
              </a:rPr>
              <a:t>thiện</a:t>
            </a:r>
            <a:r>
              <a:rPr lang="en-US" dirty="0" smtClean="0">
                <a:latin typeface="Arial" pitchFamily="34" charset="0"/>
                <a:cs typeface="Arial" pitchFamily="34" charset="0"/>
              </a:rPr>
              <a:t> </a:t>
            </a:r>
            <a:r>
              <a:rPr lang="en-US" dirty="0" err="1" smtClean="0">
                <a:latin typeface="Arial" pitchFamily="34" charset="0"/>
                <a:cs typeface="Arial" pitchFamily="34" charset="0"/>
              </a:rPr>
              <a:t>tình</a:t>
            </a:r>
            <a:r>
              <a:rPr lang="en-US" dirty="0" smtClean="0">
                <a:latin typeface="Arial" pitchFamily="34" charset="0"/>
                <a:cs typeface="Arial" pitchFamily="34" charset="0"/>
              </a:rPr>
              <a:t> </a:t>
            </a:r>
            <a:r>
              <a:rPr lang="en-US" dirty="0" err="1" smtClean="0">
                <a:latin typeface="Arial" pitchFamily="34" charset="0"/>
                <a:cs typeface="Arial" pitchFamily="34" charset="0"/>
              </a:rPr>
              <a:t>trạng</a:t>
            </a:r>
            <a:r>
              <a:rPr lang="en-US" dirty="0" smtClean="0">
                <a:latin typeface="Arial" pitchFamily="34" charset="0"/>
                <a:cs typeface="Arial" pitchFamily="34" charset="0"/>
              </a:rPr>
              <a:t> </a:t>
            </a:r>
            <a:r>
              <a:rPr lang="en-US" dirty="0" err="1" smtClean="0">
                <a:latin typeface="Arial" pitchFamily="34" charset="0"/>
                <a:cs typeface="Arial" pitchFamily="34" charset="0"/>
              </a:rPr>
              <a:t>dinh</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chưa</a:t>
            </a:r>
            <a:r>
              <a:rPr lang="en-US" dirty="0" smtClean="0">
                <a:latin typeface="Arial" pitchFamily="34" charset="0"/>
                <a:cs typeface="Arial" pitchFamily="34" charset="0"/>
              </a:rPr>
              <a:t> </a:t>
            </a:r>
            <a:r>
              <a:rPr lang="en-US" dirty="0" err="1" smtClean="0">
                <a:latin typeface="Arial" pitchFamily="34" charset="0"/>
                <a:cs typeface="Arial" pitchFamily="34" charset="0"/>
              </a:rPr>
              <a:t>hiệu</a:t>
            </a:r>
            <a:r>
              <a:rPr lang="en-US" dirty="0" smtClean="0">
                <a:latin typeface="Arial" pitchFamily="34" charset="0"/>
                <a:cs typeface="Arial" pitchFamily="34" charset="0"/>
              </a:rPr>
              <a:t> </a:t>
            </a:r>
            <a:r>
              <a:rPr lang="en-US" dirty="0" err="1" smtClean="0">
                <a:latin typeface="Arial" pitchFamily="34" charset="0"/>
                <a:cs typeface="Arial" pitchFamily="34" charset="0"/>
              </a:rPr>
              <a:t>quả</a:t>
            </a:r>
            <a:r>
              <a:rPr lang="en-US" dirty="0" smtClean="0">
                <a:latin typeface="Arial" pitchFamily="34" charset="0"/>
                <a:cs typeface="Arial" pitchFamily="34" charset="0"/>
              </a:rPr>
              <a:t>.</a:t>
            </a:r>
          </a:p>
          <a:p>
            <a:pPr marL="0" indent="0">
              <a:lnSpc>
                <a:spcPct val="150000"/>
              </a:lnSpc>
              <a:buFontTx/>
              <a:buNone/>
            </a:pPr>
            <a:endParaRPr lang="en-US" dirty="0" smtClean="0">
              <a:latin typeface="Arial" pitchFamily="34" charset="0"/>
              <a:cs typeface="Arial" pitchFamily="34" charset="0"/>
            </a:endParaRPr>
          </a:p>
          <a:p>
            <a:pPr marL="0" indent="0">
              <a:lnSpc>
                <a:spcPct val="150000"/>
              </a:lnSpc>
              <a:buFontTx/>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381137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683568" y="1916832"/>
            <a:ext cx="7848872" cy="2592288"/>
          </a:xfrm>
        </p:spPr>
        <p:txBody>
          <a:bodyPr/>
          <a:lstStyle/>
          <a:p>
            <a:pPr algn="ctr">
              <a:lnSpc>
                <a:spcPct val="150000"/>
              </a:lnSpc>
            </a:pPr>
            <a:r>
              <a:rPr lang="en-US" sz="4000" b="1" dirty="0" err="1" smtClean="0">
                <a:solidFill>
                  <a:srgbClr val="00B050"/>
                </a:solidFill>
                <a:latin typeface="Arial" pitchFamily="34" charset="0"/>
                <a:cs typeface="Arial" pitchFamily="34" charset="0"/>
              </a:rPr>
              <a:t>Các</a:t>
            </a:r>
            <a:r>
              <a:rPr lang="en-US" sz="4000" b="1" dirty="0" smtClean="0">
                <a:solidFill>
                  <a:srgbClr val="00B050"/>
                </a:solidFill>
                <a:latin typeface="Arial" pitchFamily="34" charset="0"/>
                <a:cs typeface="Arial" pitchFamily="34" charset="0"/>
              </a:rPr>
              <a:t> </a:t>
            </a:r>
            <a:r>
              <a:rPr lang="en-US" sz="4000" b="1" dirty="0" err="1" smtClean="0">
                <a:solidFill>
                  <a:srgbClr val="00B050"/>
                </a:solidFill>
                <a:latin typeface="Arial" pitchFamily="34" charset="0"/>
                <a:cs typeface="Arial" pitchFamily="34" charset="0"/>
              </a:rPr>
              <a:t>hoạt</a:t>
            </a:r>
            <a:r>
              <a:rPr lang="en-US" sz="4000" b="1" dirty="0" smtClean="0">
                <a:solidFill>
                  <a:srgbClr val="00B050"/>
                </a:solidFill>
                <a:latin typeface="Arial" pitchFamily="34" charset="0"/>
                <a:cs typeface="Arial" pitchFamily="34" charset="0"/>
              </a:rPr>
              <a:t> </a:t>
            </a:r>
            <a:r>
              <a:rPr lang="en-US" sz="4000" b="1" dirty="0" err="1" smtClean="0">
                <a:solidFill>
                  <a:srgbClr val="00B050"/>
                </a:solidFill>
                <a:latin typeface="Arial" pitchFamily="34" charset="0"/>
                <a:cs typeface="Arial" pitchFamily="34" charset="0"/>
              </a:rPr>
              <a:t>động</a:t>
            </a:r>
            <a:r>
              <a:rPr lang="en-US" sz="4000" b="1" dirty="0" smtClean="0">
                <a:solidFill>
                  <a:srgbClr val="00B050"/>
                </a:solidFill>
                <a:latin typeface="Arial" pitchFamily="34" charset="0"/>
                <a:cs typeface="Arial" pitchFamily="34" charset="0"/>
              </a:rPr>
              <a:t> </a:t>
            </a:r>
            <a:r>
              <a:rPr lang="en-US" sz="4000" b="1" dirty="0" err="1" smtClean="0">
                <a:solidFill>
                  <a:srgbClr val="00B050"/>
                </a:solidFill>
                <a:latin typeface="Arial" pitchFamily="34" charset="0"/>
                <a:cs typeface="Arial" pitchFamily="34" charset="0"/>
              </a:rPr>
              <a:t>trong</a:t>
            </a:r>
            <a:r>
              <a:rPr lang="en-US" sz="4000" b="1" dirty="0" smtClean="0">
                <a:solidFill>
                  <a:srgbClr val="00B050"/>
                </a:solidFill>
                <a:latin typeface="Arial" pitchFamily="34" charset="0"/>
                <a:cs typeface="Arial" pitchFamily="34" charset="0"/>
              </a:rPr>
              <a:t> </a:t>
            </a:r>
            <a:r>
              <a:rPr lang="en-US" sz="4000" b="1" dirty="0" err="1">
                <a:solidFill>
                  <a:srgbClr val="00B050"/>
                </a:solidFill>
                <a:latin typeface="Arial" pitchFamily="34" charset="0"/>
                <a:cs typeface="Arial" pitchFamily="34" charset="0"/>
              </a:rPr>
              <a:t>năm</a:t>
            </a:r>
            <a:r>
              <a:rPr lang="en-US" sz="4000" b="1" dirty="0">
                <a:solidFill>
                  <a:srgbClr val="00B050"/>
                </a:solidFill>
                <a:latin typeface="Arial" pitchFamily="34" charset="0"/>
                <a:cs typeface="Arial" pitchFamily="34" charset="0"/>
              </a:rPr>
              <a:t> </a:t>
            </a:r>
            <a:r>
              <a:rPr lang="en-US" sz="4000" b="1" dirty="0" err="1">
                <a:solidFill>
                  <a:srgbClr val="00B050"/>
                </a:solidFill>
                <a:latin typeface="Arial" pitchFamily="34" charset="0"/>
                <a:cs typeface="Arial" pitchFamily="34" charset="0"/>
              </a:rPr>
              <a:t>học</a:t>
            </a:r>
            <a:r>
              <a:rPr lang="en-US" sz="4000" b="1" dirty="0">
                <a:solidFill>
                  <a:srgbClr val="00B050"/>
                </a:solidFill>
                <a:latin typeface="Arial" pitchFamily="34" charset="0"/>
                <a:cs typeface="Arial" pitchFamily="34" charset="0"/>
              </a:rPr>
              <a:t> </a:t>
            </a:r>
            <a:r>
              <a:rPr lang="en-US" sz="4000" b="1" dirty="0" smtClean="0">
                <a:solidFill>
                  <a:srgbClr val="00B050"/>
                </a:solidFill>
                <a:latin typeface="Arial" pitchFamily="34" charset="0"/>
                <a:cs typeface="Arial" pitchFamily="34" charset="0"/>
              </a:rPr>
              <a:t>2015- 2016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755576" y="188640"/>
            <a:ext cx="7931224" cy="720080"/>
          </a:xfrm>
        </p:spPr>
        <p:txBody>
          <a:bodyPr/>
          <a:lstStyle/>
          <a:p>
            <a:r>
              <a:rPr lang="en-US" dirty="0" err="1" smtClean="0">
                <a:latin typeface="Arial" pitchFamily="34" charset="0"/>
                <a:cs typeface="Arial" pitchFamily="34" charset="0"/>
              </a:rPr>
              <a:t>Hoạt</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a:t>t</a:t>
            </a:r>
            <a:r>
              <a:rPr lang="en-US" dirty="0" err="1" smtClean="0"/>
              <a:t>ruyền</a:t>
            </a:r>
            <a:r>
              <a:rPr lang="en-US" dirty="0" smtClean="0"/>
              <a:t> </a:t>
            </a:r>
            <a:r>
              <a:rPr lang="en-US" dirty="0" err="1"/>
              <a:t>thông</a:t>
            </a:r>
            <a:r>
              <a:rPr lang="en-US" dirty="0"/>
              <a:t> </a:t>
            </a:r>
            <a:r>
              <a:rPr lang="en-US" dirty="0" err="1"/>
              <a:t>giáo</a:t>
            </a:r>
            <a:r>
              <a:rPr lang="en-US" dirty="0"/>
              <a:t> </a:t>
            </a:r>
            <a:r>
              <a:rPr lang="en-US" dirty="0" err="1"/>
              <a:t>dục</a:t>
            </a:r>
            <a:r>
              <a:rPr lang="en-US" dirty="0"/>
              <a:t> </a:t>
            </a:r>
            <a:endParaRPr lang="en-US" dirty="0" smtClean="0">
              <a:latin typeface="Arial" pitchFamily="34" charset="0"/>
              <a:cs typeface="Arial" pitchFamily="34" charset="0"/>
            </a:endParaRPr>
          </a:p>
        </p:txBody>
      </p:sp>
      <p:sp>
        <p:nvSpPr>
          <p:cNvPr id="7171" name="Rectangle 3"/>
          <p:cNvSpPr>
            <a:spLocks noGrp="1"/>
          </p:cNvSpPr>
          <p:nvPr>
            <p:ph type="body" idx="1"/>
          </p:nvPr>
        </p:nvSpPr>
        <p:spPr>
          <a:xfrm>
            <a:off x="395536" y="1124744"/>
            <a:ext cx="8352928" cy="2456656"/>
          </a:xfrm>
        </p:spPr>
        <p:txBody>
          <a:bodyPr/>
          <a:lstStyle/>
          <a:p>
            <a:r>
              <a:rPr lang="en-US" sz="2800" dirty="0" err="1" smtClean="0"/>
              <a:t>Hội</a:t>
            </a:r>
            <a:r>
              <a:rPr lang="en-US" sz="2800" dirty="0" smtClean="0"/>
              <a:t> </a:t>
            </a:r>
            <a:r>
              <a:rPr lang="en-US" sz="2800" dirty="0" err="1"/>
              <a:t>thi</a:t>
            </a:r>
            <a:r>
              <a:rPr lang="en-US" sz="2800" dirty="0"/>
              <a:t> </a:t>
            </a:r>
            <a:r>
              <a:rPr lang="en-US" sz="2800" dirty="0" err="1"/>
              <a:t>kiến</a:t>
            </a:r>
            <a:r>
              <a:rPr lang="en-US" sz="2800" dirty="0"/>
              <a:t> </a:t>
            </a:r>
            <a:r>
              <a:rPr lang="en-US" sz="2800" dirty="0" err="1"/>
              <a:t>thức</a:t>
            </a:r>
            <a:r>
              <a:rPr lang="en-US" sz="2800" dirty="0"/>
              <a:t> </a:t>
            </a:r>
            <a:r>
              <a:rPr lang="en-US" sz="2800" dirty="0" err="1"/>
              <a:t>về</a:t>
            </a:r>
            <a:r>
              <a:rPr lang="en-US" sz="2800" dirty="0"/>
              <a:t> </a:t>
            </a:r>
            <a:r>
              <a:rPr lang="en-US" sz="2800" dirty="0" smtClean="0"/>
              <a:t>DD, </a:t>
            </a:r>
            <a:r>
              <a:rPr lang="en-US" sz="2800" dirty="0" err="1"/>
              <a:t>tuyên</a:t>
            </a:r>
            <a:r>
              <a:rPr lang="en-US" sz="2800" dirty="0"/>
              <a:t> </a:t>
            </a:r>
            <a:r>
              <a:rPr lang="en-US" sz="2800" dirty="0" err="1"/>
              <a:t>truyền</a:t>
            </a:r>
            <a:r>
              <a:rPr lang="en-US" sz="2800" dirty="0"/>
              <a:t> </a:t>
            </a:r>
            <a:r>
              <a:rPr lang="en-US" sz="2800" dirty="0" smtClean="0"/>
              <a:t>CLQGDD, </a:t>
            </a:r>
            <a:r>
              <a:rPr lang="en-US" sz="2800" smtClean="0"/>
              <a:t>PC </a:t>
            </a:r>
            <a:r>
              <a:rPr lang="en-US" sz="2800" smtClean="0"/>
              <a:t>TC-BP</a:t>
            </a:r>
            <a:r>
              <a:rPr lang="vi-VN" sz="2800" smtClean="0"/>
              <a:t>.</a:t>
            </a:r>
            <a:endParaRPr lang="en-US" sz="2800" dirty="0" smtClean="0"/>
          </a:p>
          <a:p>
            <a:r>
              <a:rPr lang="es-ES" sz="2800" dirty="0" err="1" smtClean="0"/>
              <a:t>Truyền</a:t>
            </a:r>
            <a:r>
              <a:rPr lang="es-ES" sz="2800" dirty="0" smtClean="0"/>
              <a:t> </a:t>
            </a:r>
            <a:r>
              <a:rPr lang="es-ES" sz="2800" dirty="0" err="1" smtClean="0"/>
              <a:t>thông</a:t>
            </a:r>
            <a:r>
              <a:rPr lang="es-ES" sz="2800" dirty="0" smtClean="0"/>
              <a:t> </a:t>
            </a:r>
            <a:r>
              <a:rPr lang="en-US" sz="2800" dirty="0"/>
              <a:t>PC TC-BP</a:t>
            </a:r>
            <a:r>
              <a:rPr lang="en-US" sz="2800" dirty="0" smtClean="0"/>
              <a:t>, SDD, </a:t>
            </a:r>
            <a:r>
              <a:rPr lang="en-US" sz="2800" dirty="0" err="1" smtClean="0"/>
              <a:t>phòng</a:t>
            </a:r>
            <a:r>
              <a:rPr lang="en-US" sz="2800" dirty="0" smtClean="0"/>
              <a:t> </a:t>
            </a:r>
            <a:r>
              <a:rPr lang="en-US" sz="2800" dirty="0" err="1" smtClean="0"/>
              <a:t>ngừa</a:t>
            </a:r>
            <a:r>
              <a:rPr lang="en-US" sz="2800" dirty="0" smtClean="0"/>
              <a:t> </a:t>
            </a:r>
            <a:r>
              <a:rPr lang="en-US" sz="2800" dirty="0" err="1" smtClean="0"/>
              <a:t>các</a:t>
            </a:r>
            <a:r>
              <a:rPr lang="en-US" sz="2800" dirty="0" smtClean="0"/>
              <a:t> </a:t>
            </a:r>
            <a:r>
              <a:rPr lang="en-US" sz="2800" dirty="0" err="1" smtClean="0"/>
              <a:t>tác</a:t>
            </a:r>
            <a:r>
              <a:rPr lang="en-US" sz="2800" dirty="0" smtClean="0"/>
              <a:t> </a:t>
            </a:r>
            <a:r>
              <a:rPr lang="en-US" sz="2800" dirty="0" err="1" smtClean="0"/>
              <a:t>hại</a:t>
            </a:r>
            <a:r>
              <a:rPr lang="en-US" sz="2800" dirty="0" smtClean="0"/>
              <a:t> do </a:t>
            </a:r>
            <a:r>
              <a:rPr lang="en-US" sz="2800" dirty="0" err="1" smtClean="0"/>
              <a:t>thiếu</a:t>
            </a:r>
            <a:r>
              <a:rPr lang="en-US" sz="2800" dirty="0" smtClean="0"/>
              <a:t> </a:t>
            </a:r>
            <a:r>
              <a:rPr lang="en-US" sz="2800" dirty="0" err="1" smtClean="0"/>
              <a:t>iốt</a:t>
            </a:r>
            <a:r>
              <a:rPr lang="en-US" sz="2800" dirty="0" smtClean="0"/>
              <a:t>, </a:t>
            </a:r>
            <a:r>
              <a:rPr lang="en-US" sz="2800" dirty="0" err="1" smtClean="0"/>
              <a:t>thiếu</a:t>
            </a:r>
            <a:r>
              <a:rPr lang="en-US" sz="2800" dirty="0" smtClean="0"/>
              <a:t> vitamin A, </a:t>
            </a:r>
            <a:r>
              <a:rPr lang="es-ES" sz="2800" dirty="0" err="1" smtClean="0"/>
              <a:t>thiếu</a:t>
            </a:r>
            <a:r>
              <a:rPr lang="es-ES" sz="2800" dirty="0" smtClean="0"/>
              <a:t> </a:t>
            </a:r>
            <a:r>
              <a:rPr lang="es-ES" sz="2800" dirty="0" err="1" smtClean="0"/>
              <a:t>máu</a:t>
            </a:r>
            <a:r>
              <a:rPr lang="es-ES" sz="2800" dirty="0" smtClean="0"/>
              <a:t> </a:t>
            </a:r>
            <a:r>
              <a:rPr lang="es-ES" sz="2800" dirty="0" err="1" smtClean="0"/>
              <a:t>dinh</a:t>
            </a:r>
            <a:r>
              <a:rPr lang="es-ES" sz="2800" dirty="0" smtClean="0"/>
              <a:t> </a:t>
            </a:r>
            <a:r>
              <a:rPr lang="es-ES" sz="2800" dirty="0" err="1" smtClean="0"/>
              <a:t>dưỡng</a:t>
            </a:r>
            <a:r>
              <a:rPr lang="en-US" sz="2800" dirty="0" smtClean="0"/>
              <a:t>, </a:t>
            </a:r>
            <a:r>
              <a:rPr lang="en-US" sz="2800" dirty="0" err="1" smtClean="0"/>
              <a:t>lồng</a:t>
            </a:r>
            <a:r>
              <a:rPr lang="en-US" sz="2800" dirty="0" smtClean="0"/>
              <a:t> </a:t>
            </a:r>
            <a:r>
              <a:rPr lang="en-US" sz="2800" dirty="0" err="1" smtClean="0"/>
              <a:t>ghép</a:t>
            </a:r>
            <a:r>
              <a:rPr lang="en-US" sz="2800" dirty="0" smtClean="0"/>
              <a:t> </a:t>
            </a:r>
            <a:r>
              <a:rPr lang="en-US" sz="2800" err="1" smtClean="0"/>
              <a:t>truyền</a:t>
            </a:r>
            <a:r>
              <a:rPr lang="en-US" sz="2800" smtClean="0"/>
              <a:t> </a:t>
            </a:r>
            <a:r>
              <a:rPr lang="en-US" sz="2800" smtClean="0"/>
              <a:t>thông.</a:t>
            </a:r>
            <a:endParaRPr lang="en-US" sz="2800" dirty="0" smtClean="0">
              <a:latin typeface="Arial" pitchFamily="34" charset="0"/>
              <a:cs typeface="Arial" pitchFamily="34" charset="0"/>
            </a:endParaRPr>
          </a:p>
        </p:txBody>
      </p:sp>
      <p:pic>
        <p:nvPicPr>
          <p:cNvPr id="4" name="Picture 3" descr="I:\PICTURE\HOAT DONG TTDD\CT DD HOC DUONG\HOI THI DD 2015-SGD-22.12.15\20151222_172605.jpg"/>
          <p:cNvPicPr>
            <a:picLocks noChangeAspect="1" noChangeArrowheads="1"/>
          </p:cNvPicPr>
          <p:nvPr/>
        </p:nvPicPr>
        <p:blipFill>
          <a:blip r:embed="rId2" cstate="print"/>
          <a:srcRect/>
          <a:stretch>
            <a:fillRect/>
          </a:stretch>
        </p:blipFill>
        <p:spPr bwMode="auto">
          <a:xfrm>
            <a:off x="838200" y="3505200"/>
            <a:ext cx="5296869" cy="2979489"/>
          </a:xfrm>
          <a:prstGeom prst="rect">
            <a:avLst/>
          </a:prstGeom>
          <a:noFill/>
        </p:spPr>
      </p:pic>
    </p:spTree>
    <p:extLst>
      <p:ext uri="{BB962C8B-B14F-4D97-AF65-F5344CB8AC3E}">
        <p14:creationId xmlns:p14="http://schemas.microsoft.com/office/powerpoint/2010/main" xmlns="" val="268837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755576" y="188640"/>
            <a:ext cx="7931224" cy="720080"/>
          </a:xfrm>
        </p:spPr>
        <p:txBody>
          <a:bodyPr/>
          <a:lstStyle/>
          <a:p>
            <a:r>
              <a:rPr lang="en-US" dirty="0" err="1"/>
              <a:t>Tập</a:t>
            </a:r>
            <a:r>
              <a:rPr lang="en-US" dirty="0"/>
              <a:t> </a:t>
            </a:r>
            <a:r>
              <a:rPr lang="en-US" dirty="0" err="1"/>
              <a:t>huấn</a:t>
            </a:r>
            <a:endParaRPr lang="en-US" dirty="0" smtClean="0">
              <a:latin typeface="Arial" pitchFamily="34" charset="0"/>
              <a:cs typeface="Arial" pitchFamily="34" charset="0"/>
            </a:endParaRPr>
          </a:p>
        </p:txBody>
      </p:sp>
      <p:sp>
        <p:nvSpPr>
          <p:cNvPr id="7171" name="Rectangle 3"/>
          <p:cNvSpPr>
            <a:spLocks noGrp="1"/>
          </p:cNvSpPr>
          <p:nvPr>
            <p:ph type="body" idx="1"/>
          </p:nvPr>
        </p:nvSpPr>
        <p:spPr>
          <a:xfrm>
            <a:off x="395536" y="1268761"/>
            <a:ext cx="8352928" cy="1872208"/>
          </a:xfrm>
        </p:spPr>
        <p:txBody>
          <a:bodyPr/>
          <a:lstStyle/>
          <a:p>
            <a:r>
              <a:rPr lang="en-US" dirty="0" err="1" smtClean="0">
                <a:latin typeface="Arial" pitchFamily="34" charset="0"/>
                <a:cs typeface="Arial" pitchFamily="34" charset="0"/>
              </a:rPr>
              <a:t>Tập</a:t>
            </a:r>
            <a:r>
              <a:rPr lang="en-US" dirty="0" smtClean="0">
                <a:latin typeface="Arial" pitchFamily="34" charset="0"/>
                <a:cs typeface="Arial" pitchFamily="34" charset="0"/>
              </a:rPr>
              <a:t> </a:t>
            </a:r>
            <a:r>
              <a:rPr lang="en-US" dirty="0" err="1" smtClean="0">
                <a:latin typeface="Arial" pitchFamily="34" charset="0"/>
                <a:cs typeface="Arial" pitchFamily="34" charset="0"/>
              </a:rPr>
              <a:t>huấn</a:t>
            </a:r>
            <a:r>
              <a:rPr lang="en-US" dirty="0" smtClean="0">
                <a:latin typeface="Arial" pitchFamily="34" charset="0"/>
                <a:cs typeface="Arial" pitchFamily="34" charset="0"/>
              </a:rPr>
              <a:t> </a:t>
            </a:r>
            <a:r>
              <a:rPr lang="en-US" dirty="0" err="1" smtClean="0">
                <a:latin typeface="Arial" pitchFamily="34" charset="0"/>
                <a:cs typeface="Arial" pitchFamily="34" charset="0"/>
              </a:rPr>
              <a:t>đánh</a:t>
            </a:r>
            <a:r>
              <a:rPr lang="en-US" dirty="0" smtClean="0">
                <a:latin typeface="Arial" pitchFamily="34" charset="0"/>
                <a:cs typeface="Arial" pitchFamily="34" charset="0"/>
              </a:rPr>
              <a:t> </a:t>
            </a:r>
            <a:r>
              <a:rPr lang="en-US" dirty="0" err="1" smtClean="0">
                <a:latin typeface="Arial" pitchFamily="34" charset="0"/>
                <a:cs typeface="Arial" pitchFamily="34" charset="0"/>
              </a:rPr>
              <a:t>giá</a:t>
            </a:r>
            <a:r>
              <a:rPr lang="en-US" dirty="0" smtClean="0">
                <a:latin typeface="Arial" pitchFamily="34" charset="0"/>
                <a:cs typeface="Arial" pitchFamily="34" charset="0"/>
              </a:rPr>
              <a:t> </a:t>
            </a:r>
            <a:r>
              <a:rPr lang="en-US" dirty="0" err="1" smtClean="0">
                <a:latin typeface="Arial" pitchFamily="34" charset="0"/>
                <a:cs typeface="Arial" pitchFamily="34" charset="0"/>
              </a:rPr>
              <a:t>tình</a:t>
            </a:r>
            <a:r>
              <a:rPr lang="en-US" dirty="0" smtClean="0">
                <a:latin typeface="Arial" pitchFamily="34" charset="0"/>
                <a:cs typeface="Arial" pitchFamily="34" charset="0"/>
              </a:rPr>
              <a:t> </a:t>
            </a:r>
            <a:r>
              <a:rPr lang="en-US" dirty="0" err="1" smtClean="0">
                <a:latin typeface="Arial" pitchFamily="34" charset="0"/>
                <a:cs typeface="Arial" pitchFamily="34" charset="0"/>
              </a:rPr>
              <a:t>trạng</a:t>
            </a:r>
            <a:r>
              <a:rPr lang="en-US" dirty="0" smtClean="0">
                <a:latin typeface="Arial" pitchFamily="34" charset="0"/>
                <a:cs typeface="Arial" pitchFamily="34" charset="0"/>
              </a:rPr>
              <a:t> </a:t>
            </a:r>
            <a:r>
              <a:rPr lang="en-US" dirty="0" err="1" smtClean="0">
                <a:latin typeface="Arial" pitchFamily="34" charset="0"/>
                <a:cs typeface="Arial" pitchFamily="34" charset="0"/>
              </a:rPr>
              <a:t>dinh</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học</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(TTDD HS) </a:t>
            </a:r>
            <a:r>
              <a:rPr lang="en-US" dirty="0" err="1" smtClean="0">
                <a:latin typeface="Arial" pitchFamily="34" charset="0"/>
                <a:cs typeface="Arial" pitchFamily="34" charset="0"/>
              </a:rPr>
              <a:t>cho</a:t>
            </a:r>
            <a:r>
              <a:rPr lang="en-US" dirty="0" smtClean="0">
                <a:latin typeface="Arial" pitchFamily="34" charset="0"/>
                <a:cs typeface="Arial" pitchFamily="34" charset="0"/>
              </a:rPr>
              <a:t> </a:t>
            </a:r>
            <a:r>
              <a:rPr lang="en-US" dirty="0" err="1" smtClean="0">
                <a:latin typeface="Arial" pitchFamily="34" charset="0"/>
                <a:cs typeface="Arial" pitchFamily="34" charset="0"/>
              </a:rPr>
              <a:t>cán</a:t>
            </a:r>
            <a:r>
              <a:rPr lang="en-US" dirty="0" smtClean="0">
                <a:latin typeface="Arial" pitchFamily="34" charset="0"/>
                <a:cs typeface="Arial" pitchFamily="34" charset="0"/>
              </a:rPr>
              <a:t> </a:t>
            </a:r>
            <a:r>
              <a:rPr lang="en-US" dirty="0" err="1" smtClean="0">
                <a:latin typeface="Arial" pitchFamily="34" charset="0"/>
                <a:cs typeface="Arial" pitchFamily="34" charset="0"/>
              </a:rPr>
              <a:t>bộ</a:t>
            </a:r>
            <a:r>
              <a:rPr lang="en-US" dirty="0" smtClean="0">
                <a:latin typeface="Arial" pitchFamily="34" charset="0"/>
                <a:cs typeface="Arial" pitchFamily="34" charset="0"/>
              </a:rPr>
              <a:t> </a:t>
            </a:r>
            <a:r>
              <a:rPr lang="en-US" dirty="0" err="1" smtClean="0">
                <a:latin typeface="Arial" pitchFamily="34" charset="0"/>
                <a:cs typeface="Arial" pitchFamily="34" charset="0"/>
              </a:rPr>
              <a:t>thực</a:t>
            </a:r>
            <a:r>
              <a:rPr lang="en-US" dirty="0" smtClean="0">
                <a:latin typeface="Arial" pitchFamily="34" charset="0"/>
                <a:cs typeface="Arial" pitchFamily="34" charset="0"/>
              </a:rPr>
              <a:t> </a:t>
            </a:r>
            <a:r>
              <a:rPr lang="en-US" dirty="0" err="1" smtClean="0">
                <a:latin typeface="Arial" pitchFamily="34" charset="0"/>
                <a:cs typeface="Arial" pitchFamily="34" charset="0"/>
              </a:rPr>
              <a:t>hiện</a:t>
            </a:r>
            <a:r>
              <a:rPr lang="en-US" dirty="0" smtClean="0">
                <a:latin typeface="Arial" pitchFamily="34" charset="0"/>
                <a:cs typeface="Arial" pitchFamily="34" charset="0"/>
              </a:rPr>
              <a:t> </a:t>
            </a:r>
            <a:r>
              <a:rPr lang="en-US" dirty="0" err="1" smtClean="0">
                <a:latin typeface="Arial" pitchFamily="34" charset="0"/>
                <a:cs typeface="Arial" pitchFamily="34" charset="0"/>
              </a:rPr>
              <a:t>hoạt</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y </a:t>
            </a:r>
            <a:r>
              <a:rPr lang="en-US" dirty="0" err="1" smtClean="0">
                <a:latin typeface="Arial" pitchFamily="34" charset="0"/>
                <a:cs typeface="Arial" pitchFamily="34" charset="0"/>
              </a:rPr>
              <a:t>tế</a:t>
            </a:r>
            <a:r>
              <a:rPr lang="en-US" dirty="0" smtClean="0">
                <a:latin typeface="Arial" pitchFamily="34" charset="0"/>
                <a:cs typeface="Arial" pitchFamily="34" charset="0"/>
              </a:rPr>
              <a:t> </a:t>
            </a:r>
            <a:r>
              <a:rPr lang="en-US" dirty="0" err="1" smtClean="0">
                <a:latin typeface="Arial" pitchFamily="34" charset="0"/>
                <a:cs typeface="Arial" pitchFamily="34" charset="0"/>
              </a:rPr>
              <a:t>trường</a:t>
            </a:r>
            <a:r>
              <a:rPr lang="en-US" dirty="0" smtClean="0">
                <a:latin typeface="Arial" pitchFamily="34" charset="0"/>
                <a:cs typeface="Arial" pitchFamily="34" charset="0"/>
              </a:rPr>
              <a:t> </a:t>
            </a:r>
            <a:r>
              <a:rPr lang="en-US" dirty="0" err="1" smtClean="0">
                <a:latin typeface="Arial" pitchFamily="34" charset="0"/>
                <a:cs typeface="Arial" pitchFamily="34" charset="0"/>
              </a:rPr>
              <a:t>học</a:t>
            </a:r>
            <a:r>
              <a:rPr lang="en-US" dirty="0" smtClean="0">
                <a:latin typeface="Arial" pitchFamily="34" charset="0"/>
                <a:cs typeface="Arial" pitchFamily="34" charset="0"/>
              </a:rPr>
              <a:t> </a:t>
            </a:r>
            <a:r>
              <a:rPr lang="en-US" dirty="0" err="1" smtClean="0">
                <a:latin typeface="Arial" pitchFamily="34" charset="0"/>
                <a:cs typeface="Arial" pitchFamily="34" charset="0"/>
              </a:rPr>
              <a:t>của</a:t>
            </a:r>
            <a:r>
              <a:rPr lang="en-US" dirty="0" smtClean="0">
                <a:latin typeface="Arial" pitchFamily="34" charset="0"/>
                <a:cs typeface="Arial" pitchFamily="34" charset="0"/>
              </a:rPr>
              <a:t> 24 TTYTDP </a:t>
            </a:r>
            <a:r>
              <a:rPr lang="en-US" dirty="0" err="1" smtClean="0">
                <a:latin typeface="Arial" pitchFamily="34" charset="0"/>
                <a:cs typeface="Arial" pitchFamily="34" charset="0"/>
              </a:rPr>
              <a:t>quận</a:t>
            </a:r>
            <a:r>
              <a:rPr lang="en-US" dirty="0" smtClean="0">
                <a:latin typeface="Arial" pitchFamily="34" charset="0"/>
                <a:cs typeface="Arial" pitchFamily="34" charset="0"/>
              </a:rPr>
              <a:t> </a:t>
            </a:r>
            <a:r>
              <a:rPr lang="en-US" dirty="0" err="1" smtClean="0">
                <a:latin typeface="Arial" pitchFamily="34" charset="0"/>
                <a:cs typeface="Arial" pitchFamily="34" charset="0"/>
              </a:rPr>
              <a:t>huyện</a:t>
            </a:r>
            <a:r>
              <a:rPr lang="en-US" dirty="0" smtClean="0">
                <a:latin typeface="Arial" pitchFamily="34" charset="0"/>
                <a:cs typeface="Arial" pitchFamily="34" charset="0"/>
              </a:rPr>
              <a:t>.</a:t>
            </a:r>
          </a:p>
          <a:p>
            <a:r>
              <a:rPr lang="en-US" dirty="0" err="1" smtClean="0"/>
              <a:t>Tập</a:t>
            </a:r>
            <a:r>
              <a:rPr lang="en-US" dirty="0" smtClean="0"/>
              <a:t> </a:t>
            </a:r>
            <a:r>
              <a:rPr lang="en-US" dirty="0" err="1"/>
              <a:t>huấn</a:t>
            </a:r>
            <a:r>
              <a:rPr lang="en-US" dirty="0"/>
              <a:t> </a:t>
            </a:r>
            <a:r>
              <a:rPr lang="en-US" dirty="0" err="1"/>
              <a:t>đánh</a:t>
            </a:r>
            <a:r>
              <a:rPr lang="en-US" dirty="0"/>
              <a:t> </a:t>
            </a:r>
            <a:r>
              <a:rPr lang="en-US" dirty="0" err="1"/>
              <a:t>giá</a:t>
            </a:r>
            <a:r>
              <a:rPr lang="en-US" dirty="0"/>
              <a:t> </a:t>
            </a:r>
            <a:r>
              <a:rPr lang="en-US" dirty="0" err="1"/>
              <a:t>hiệu</a:t>
            </a:r>
            <a:r>
              <a:rPr lang="en-US" dirty="0"/>
              <a:t> </a:t>
            </a:r>
            <a:r>
              <a:rPr lang="en-US" dirty="0" err="1"/>
              <a:t>quả</a:t>
            </a:r>
            <a:r>
              <a:rPr lang="en-US" dirty="0"/>
              <a:t> </a:t>
            </a:r>
            <a:r>
              <a:rPr lang="en-US" dirty="0" err="1"/>
              <a:t>phần</a:t>
            </a:r>
            <a:r>
              <a:rPr lang="en-US" dirty="0"/>
              <a:t> </a:t>
            </a:r>
            <a:r>
              <a:rPr lang="en-US" dirty="0" err="1"/>
              <a:t>mềm</a:t>
            </a:r>
            <a:r>
              <a:rPr lang="vi-VN" dirty="0"/>
              <a:t> đánh giá </a:t>
            </a:r>
            <a:r>
              <a:rPr lang="en-US" dirty="0">
                <a:latin typeface="Arial" pitchFamily="34" charset="0"/>
                <a:cs typeface="Arial" pitchFamily="34" charset="0"/>
              </a:rPr>
              <a:t>TTDD </a:t>
            </a:r>
            <a:r>
              <a:rPr lang="en-US" dirty="0" smtClean="0">
                <a:latin typeface="Arial" pitchFamily="34" charset="0"/>
                <a:cs typeface="Arial" pitchFamily="34" charset="0"/>
              </a:rPr>
              <a:t>HS </a:t>
            </a:r>
            <a:r>
              <a:rPr lang="en-US" dirty="0" smtClean="0"/>
              <a:t>(</a:t>
            </a:r>
            <a:r>
              <a:rPr lang="en-US" dirty="0" err="1" smtClean="0"/>
              <a:t>NuAs</a:t>
            </a:r>
            <a:r>
              <a:rPr lang="en-US" dirty="0"/>
              <a:t>) </a:t>
            </a:r>
            <a:r>
              <a:rPr lang="en-US" dirty="0" err="1"/>
              <a:t>cho</a:t>
            </a:r>
            <a:r>
              <a:rPr lang="en-US" dirty="0"/>
              <a:t> </a:t>
            </a:r>
            <a:r>
              <a:rPr lang="en-US" dirty="0" err="1" smtClean="0"/>
              <a:t>cán</a:t>
            </a:r>
            <a:r>
              <a:rPr lang="en-US" dirty="0" smtClean="0"/>
              <a:t> </a:t>
            </a:r>
            <a:r>
              <a:rPr lang="en-US" dirty="0" err="1"/>
              <a:t>bộ</a:t>
            </a:r>
            <a:r>
              <a:rPr lang="en-US" dirty="0"/>
              <a:t> </a:t>
            </a:r>
            <a:r>
              <a:rPr lang="en-US" dirty="0" err="1"/>
              <a:t>quản</a:t>
            </a:r>
            <a:r>
              <a:rPr lang="en-US" dirty="0"/>
              <a:t> </a:t>
            </a:r>
            <a:r>
              <a:rPr lang="en-US" dirty="0" err="1"/>
              <a:t>lý</a:t>
            </a:r>
            <a:r>
              <a:rPr lang="en-US" dirty="0"/>
              <a:t> </a:t>
            </a:r>
            <a:r>
              <a:rPr lang="en-US" dirty="0" err="1"/>
              <a:t>công</a:t>
            </a:r>
            <a:r>
              <a:rPr lang="en-US" dirty="0"/>
              <a:t> </a:t>
            </a:r>
            <a:r>
              <a:rPr lang="en-US" dirty="0" err="1"/>
              <a:t>tác</a:t>
            </a:r>
            <a:r>
              <a:rPr lang="en-US" dirty="0"/>
              <a:t> y </a:t>
            </a:r>
            <a:r>
              <a:rPr lang="en-US" dirty="0" err="1"/>
              <a:t>tế</a:t>
            </a:r>
            <a:r>
              <a:rPr lang="en-US" dirty="0"/>
              <a:t> </a:t>
            </a:r>
            <a:r>
              <a:rPr lang="en-US" dirty="0" err="1"/>
              <a:t>trường</a:t>
            </a:r>
            <a:r>
              <a:rPr lang="en-US" dirty="0"/>
              <a:t> </a:t>
            </a:r>
            <a:r>
              <a:rPr lang="en-US" dirty="0" err="1"/>
              <a:t>học</a:t>
            </a:r>
            <a:r>
              <a:rPr lang="en-US" dirty="0"/>
              <a:t> </a:t>
            </a:r>
            <a:r>
              <a:rPr lang="en-US" dirty="0" err="1"/>
              <a:t>của</a:t>
            </a:r>
            <a:r>
              <a:rPr lang="en-US" dirty="0"/>
              <a:t> </a:t>
            </a:r>
            <a:r>
              <a:rPr lang="en-US" dirty="0" err="1"/>
              <a:t>Sở</a:t>
            </a:r>
            <a:r>
              <a:rPr lang="en-US" dirty="0"/>
              <a:t> </a:t>
            </a:r>
            <a:r>
              <a:rPr lang="en-US" dirty="0" err="1"/>
              <a:t>Giáo</a:t>
            </a:r>
            <a:r>
              <a:rPr lang="en-US" dirty="0"/>
              <a:t> </a:t>
            </a:r>
            <a:r>
              <a:rPr lang="en-US" dirty="0" err="1"/>
              <a:t>dục</a:t>
            </a:r>
            <a:r>
              <a:rPr lang="en-US" dirty="0"/>
              <a:t> &amp; </a:t>
            </a:r>
            <a:r>
              <a:rPr lang="en-US" dirty="0" err="1"/>
              <a:t>Đào</a:t>
            </a:r>
            <a:r>
              <a:rPr lang="en-US" dirty="0"/>
              <a:t> </a:t>
            </a:r>
            <a:r>
              <a:rPr lang="en-US" dirty="0" err="1"/>
              <a:t>tạo</a:t>
            </a:r>
            <a:r>
              <a:rPr lang="en-US" dirty="0"/>
              <a:t> </a:t>
            </a:r>
            <a:r>
              <a:rPr lang="en-US" dirty="0" err="1"/>
              <a:t>và</a:t>
            </a:r>
            <a:r>
              <a:rPr lang="en-US" dirty="0"/>
              <a:t> </a:t>
            </a:r>
            <a:r>
              <a:rPr lang="en-US" dirty="0" err="1"/>
              <a:t>phòng</a:t>
            </a:r>
            <a:r>
              <a:rPr lang="en-US" dirty="0"/>
              <a:t> </a:t>
            </a:r>
            <a:r>
              <a:rPr lang="en-US" dirty="0" err="1"/>
              <a:t>Giáo</a:t>
            </a:r>
            <a:r>
              <a:rPr lang="en-US" dirty="0"/>
              <a:t> </a:t>
            </a:r>
            <a:r>
              <a:rPr lang="en-US" dirty="0" err="1"/>
              <a:t>dục</a:t>
            </a:r>
            <a:r>
              <a:rPr lang="en-US" dirty="0"/>
              <a:t> &amp; </a:t>
            </a:r>
            <a:r>
              <a:rPr lang="en-US" dirty="0" err="1"/>
              <a:t>Đào</a:t>
            </a:r>
            <a:r>
              <a:rPr lang="en-US" dirty="0"/>
              <a:t> </a:t>
            </a:r>
            <a:r>
              <a:rPr lang="en-US" dirty="0" err="1"/>
              <a:t>tạo</a:t>
            </a:r>
            <a:r>
              <a:rPr lang="en-US" dirty="0"/>
              <a:t> </a:t>
            </a:r>
            <a:r>
              <a:rPr lang="en-US" dirty="0" err="1"/>
              <a:t>quận</a:t>
            </a:r>
            <a:r>
              <a:rPr lang="en-US" dirty="0"/>
              <a:t> </a:t>
            </a:r>
            <a:r>
              <a:rPr lang="en-US" dirty="0" err="1"/>
              <a:t>huyện</a:t>
            </a:r>
            <a:r>
              <a:rPr lang="en-US" dirty="0"/>
              <a:t>.</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xmlns="" val="5949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228600"/>
            <a:ext cx="8534400" cy="758825"/>
          </a:xfrm>
        </p:spPr>
        <p:txBody>
          <a:bodyPr/>
          <a:lstStyle/>
          <a:p>
            <a:r>
              <a:rPr lang="en-US" dirty="0" err="1" smtClean="0">
                <a:latin typeface="Arial" pitchFamily="34" charset="0"/>
                <a:cs typeface="Arial" pitchFamily="34" charset="0"/>
              </a:rPr>
              <a:t>Tập</a:t>
            </a:r>
            <a:r>
              <a:rPr lang="en-US" dirty="0" smtClean="0">
                <a:latin typeface="Arial" pitchFamily="34" charset="0"/>
                <a:cs typeface="Arial" pitchFamily="34" charset="0"/>
              </a:rPr>
              <a:t> </a:t>
            </a:r>
            <a:r>
              <a:rPr lang="en-US" dirty="0" err="1" smtClean="0">
                <a:latin typeface="Arial" pitchFamily="34" charset="0"/>
                <a:cs typeface="Arial" pitchFamily="34" charset="0"/>
              </a:rPr>
              <a:t>huấn</a:t>
            </a:r>
            <a:endParaRPr lang="en-US" dirty="0" smtClean="0">
              <a:latin typeface="Arial" pitchFamily="34" charset="0"/>
              <a:cs typeface="Arial" pitchFamily="34" charset="0"/>
            </a:endParaRPr>
          </a:p>
        </p:txBody>
      </p:sp>
      <p:pic>
        <p:nvPicPr>
          <p:cNvPr id="22531" name="Picture 3" descr="C:\Users\111\Desktop\Bao cao nam 2015\Hinh anh\Tap huan danh gia TTDD hoc sinh 9_10 thang 7_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099837"/>
            <a:ext cx="4627931" cy="2603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I:\PICTURE\HOAT DONG TTDD\CT DD HOC DUONG\HOI THI DD 2015-SGD-22.12.15\20151222_142352.jpg"/>
          <p:cNvPicPr>
            <a:picLocks noGrp="1" noChangeAspect="1" noChangeArrowheads="1"/>
          </p:cNvPicPr>
          <p:nvPr>
            <p:ph sz="half" idx="1"/>
          </p:nvPr>
        </p:nvPicPr>
        <p:blipFill>
          <a:blip r:embed="rId4" cstate="print"/>
          <a:srcRect/>
          <a:stretch>
            <a:fillRect/>
          </a:stretch>
        </p:blipFill>
        <p:spPr bwMode="auto">
          <a:xfrm>
            <a:off x="4427984" y="3703213"/>
            <a:ext cx="4000500" cy="2250281"/>
          </a:xfrm>
          <a:prstGeom prst="rect">
            <a:avLst/>
          </a:prstGeom>
          <a:noFill/>
        </p:spPr>
      </p:pic>
    </p:spTree>
    <p:extLst>
      <p:ext uri="{BB962C8B-B14F-4D97-AF65-F5344CB8AC3E}">
        <p14:creationId xmlns:p14="http://schemas.microsoft.com/office/powerpoint/2010/main" xmlns="" val="763715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755576" y="188640"/>
            <a:ext cx="7931224" cy="720080"/>
          </a:xfrm>
        </p:spPr>
        <p:txBody>
          <a:bodyPr/>
          <a:lstStyle/>
          <a:p>
            <a:r>
              <a:rPr lang="en-US" dirty="0" err="1"/>
              <a:t>Tiếp</a:t>
            </a:r>
            <a:r>
              <a:rPr lang="en-US" dirty="0"/>
              <a:t> </a:t>
            </a:r>
            <a:r>
              <a:rPr lang="en-US" dirty="0" err="1"/>
              <a:t>tục</a:t>
            </a:r>
            <a:r>
              <a:rPr lang="en-US" dirty="0"/>
              <a:t> </a:t>
            </a:r>
            <a:r>
              <a:rPr lang="en-US" dirty="0" err="1" smtClean="0"/>
              <a:t>triển</a:t>
            </a:r>
            <a:r>
              <a:rPr lang="en-US" dirty="0" smtClean="0"/>
              <a:t> </a:t>
            </a:r>
            <a:r>
              <a:rPr lang="en-US" dirty="0" err="1"/>
              <a:t>khai</a:t>
            </a:r>
            <a:r>
              <a:rPr lang="en-US" dirty="0"/>
              <a:t> </a:t>
            </a:r>
            <a:r>
              <a:rPr lang="en-US" dirty="0" err="1"/>
              <a:t>bữa</a:t>
            </a:r>
            <a:r>
              <a:rPr lang="en-US" dirty="0"/>
              <a:t> </a:t>
            </a:r>
            <a:r>
              <a:rPr lang="en-US" dirty="0" err="1"/>
              <a:t>ăn</a:t>
            </a:r>
            <a:r>
              <a:rPr lang="en-US" dirty="0"/>
              <a:t> </a:t>
            </a:r>
            <a:r>
              <a:rPr lang="en-US" dirty="0" err="1"/>
              <a:t>học</a:t>
            </a:r>
            <a:r>
              <a:rPr lang="en-US" dirty="0"/>
              <a:t> </a:t>
            </a:r>
            <a:r>
              <a:rPr lang="en-US" dirty="0" err="1"/>
              <a:t>đường</a:t>
            </a:r>
            <a:r>
              <a:rPr lang="en-US" dirty="0"/>
              <a:t> </a:t>
            </a:r>
            <a:endParaRPr lang="en-US" dirty="0" smtClean="0">
              <a:latin typeface="Arial" pitchFamily="34" charset="0"/>
              <a:cs typeface="Arial" pitchFamily="34" charset="0"/>
            </a:endParaRPr>
          </a:p>
        </p:txBody>
      </p:sp>
      <p:sp>
        <p:nvSpPr>
          <p:cNvPr id="7171" name="Rectangle 3"/>
          <p:cNvSpPr>
            <a:spLocks noGrp="1"/>
          </p:cNvSpPr>
          <p:nvPr>
            <p:ph type="body" idx="1"/>
          </p:nvPr>
        </p:nvSpPr>
        <p:spPr>
          <a:xfrm>
            <a:off x="395536" y="1268760"/>
            <a:ext cx="5040560" cy="3240359"/>
          </a:xfrm>
        </p:spPr>
        <p:txBody>
          <a:bodyPr/>
          <a:lstStyle/>
          <a:p>
            <a:r>
              <a:rPr lang="en-US" dirty="0" err="1"/>
              <a:t>Tiếp</a:t>
            </a:r>
            <a:r>
              <a:rPr lang="en-US" dirty="0"/>
              <a:t> </a:t>
            </a:r>
            <a:r>
              <a:rPr lang="en-US" dirty="0" err="1"/>
              <a:t>tục</a:t>
            </a:r>
            <a:r>
              <a:rPr lang="en-US" dirty="0"/>
              <a:t> </a:t>
            </a:r>
            <a:r>
              <a:rPr lang="vi-VN" dirty="0"/>
              <a:t>triển khai “Bộ thực đơn chuẩn cho bữa ăn bán trú học sinh tiểu học” </a:t>
            </a:r>
            <a:r>
              <a:rPr lang="en-US" dirty="0" err="1"/>
              <a:t>tại</a:t>
            </a:r>
            <a:r>
              <a:rPr lang="en-US" dirty="0"/>
              <a:t> </a:t>
            </a:r>
            <a:r>
              <a:rPr lang="en-US" dirty="0" err="1"/>
              <a:t>các</a:t>
            </a:r>
            <a:r>
              <a:rPr lang="en-US" dirty="0"/>
              <a:t> </a:t>
            </a:r>
            <a:r>
              <a:rPr lang="en-US" dirty="0" err="1"/>
              <a:t>trường</a:t>
            </a:r>
            <a:r>
              <a:rPr lang="en-US" dirty="0"/>
              <a:t> </a:t>
            </a:r>
            <a:r>
              <a:rPr lang="en-US" dirty="0" err="1"/>
              <a:t>tiểu</a:t>
            </a:r>
            <a:r>
              <a:rPr lang="en-US" dirty="0"/>
              <a:t> </a:t>
            </a:r>
            <a:r>
              <a:rPr lang="en-US" dirty="0" err="1"/>
              <a:t>học</a:t>
            </a:r>
            <a:r>
              <a:rPr lang="en-US" dirty="0"/>
              <a:t> </a:t>
            </a:r>
            <a:r>
              <a:rPr lang="en-US" dirty="0" err="1"/>
              <a:t>có</a:t>
            </a:r>
            <a:r>
              <a:rPr lang="en-US" dirty="0"/>
              <a:t> </a:t>
            </a:r>
            <a:r>
              <a:rPr lang="en-US" dirty="0" err="1"/>
              <a:t>bán</a:t>
            </a:r>
            <a:r>
              <a:rPr lang="en-US" dirty="0"/>
              <a:t> </a:t>
            </a:r>
            <a:r>
              <a:rPr lang="en-US" dirty="0" err="1"/>
              <a:t>trú</a:t>
            </a:r>
            <a:r>
              <a:rPr lang="en-US" dirty="0"/>
              <a:t> </a:t>
            </a:r>
            <a:r>
              <a:rPr lang="vi-VN" dirty="0"/>
              <a:t>với các tiêu chí: phong phú, đa dạng, đáp ứng nhu cầu về năng lượng và cân bằng về </a:t>
            </a:r>
            <a:r>
              <a:rPr lang="en-US" dirty="0" smtClean="0"/>
              <a:t>DD</a:t>
            </a:r>
            <a:r>
              <a:rPr lang="vi-VN" dirty="0" smtClean="0"/>
              <a:t>, </a:t>
            </a:r>
            <a:r>
              <a:rPr lang="vi-VN" dirty="0"/>
              <a:t>đảm bảo an toàn vệ sinh thực phẩm.</a:t>
            </a:r>
            <a:endParaRPr lang="en-US" dirty="0" smtClean="0">
              <a:latin typeface="Arial" pitchFamily="34" charset="0"/>
              <a:cs typeface="Arial" pitchFamily="34" charset="0"/>
            </a:endParaRPr>
          </a:p>
        </p:txBody>
      </p:sp>
      <p:pic>
        <p:nvPicPr>
          <p:cNvPr id="4" name="Picture 3" descr="C:\Users\ha_dn\Desktop\1.Bia.jpg"/>
          <p:cNvPicPr>
            <a:picLocks noChangeAspect="1" noChangeArrowheads="1"/>
          </p:cNvPicPr>
          <p:nvPr/>
        </p:nvPicPr>
        <p:blipFill>
          <a:blip r:embed="rId3" cstate="print"/>
          <a:srcRect/>
          <a:stretch>
            <a:fillRect/>
          </a:stretch>
        </p:blipFill>
        <p:spPr bwMode="auto">
          <a:xfrm>
            <a:off x="5724128" y="1543681"/>
            <a:ext cx="2952328" cy="4180360"/>
          </a:xfrm>
          <a:prstGeom prst="rect">
            <a:avLst/>
          </a:prstGeom>
          <a:noFill/>
          <a:ln w="9525">
            <a:noFill/>
            <a:miter lim="800000"/>
            <a:headEnd/>
            <a:tailEnd/>
          </a:ln>
        </p:spPr>
      </p:pic>
    </p:spTree>
    <p:extLst>
      <p:ext uri="{BB962C8B-B14F-4D97-AF65-F5344CB8AC3E}">
        <p14:creationId xmlns:p14="http://schemas.microsoft.com/office/powerpoint/2010/main" xmlns="" val="5949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BDE8515-AB5B-44FA-B336-527CD0B86342}" type="slidenum">
              <a:rPr lang="en-US"/>
              <a:pPr>
                <a:defRPr/>
              </a:pPr>
              <a:t>19</a:t>
            </a:fld>
            <a:endParaRPr lang="en-US"/>
          </a:p>
        </p:txBody>
      </p:sp>
      <p:sp>
        <p:nvSpPr>
          <p:cNvPr id="6151" name="Text Box 7"/>
          <p:cNvSpPr txBox="1">
            <a:spLocks noChangeArrowheads="1"/>
          </p:cNvSpPr>
          <p:nvPr/>
        </p:nvSpPr>
        <p:spPr bwMode="auto">
          <a:xfrm>
            <a:off x="27602" y="290736"/>
            <a:ext cx="8915400" cy="762000"/>
          </a:xfrm>
          <a:prstGeom prst="rect">
            <a:avLst/>
          </a:prstGeom>
          <a:noFill/>
          <a:ln w="9525">
            <a:noFill/>
            <a:miter lim="800000"/>
            <a:headEnd/>
            <a:tailEnd/>
          </a:ln>
        </p:spPr>
        <p:txBody>
          <a:bodyPr lIns="61265" tIns="30632" rIns="61265" bIns="30632"/>
          <a:lstStyle/>
          <a:p>
            <a:pPr lvl="1"/>
            <a:r>
              <a:rPr lang="en-US" sz="3200" dirty="0" err="1">
                <a:solidFill>
                  <a:schemeClr val="bg1"/>
                </a:solidFill>
                <a:latin typeface="+mj-lt"/>
                <a:ea typeface="+mj-ea"/>
                <a:cs typeface="+mj-cs"/>
              </a:rPr>
              <a:t>Hoạt</a:t>
            </a:r>
            <a:r>
              <a:rPr lang="en-US" sz="3200" dirty="0">
                <a:solidFill>
                  <a:schemeClr val="bg1"/>
                </a:solidFill>
                <a:latin typeface="+mj-lt"/>
                <a:ea typeface="+mj-ea"/>
                <a:cs typeface="+mj-cs"/>
              </a:rPr>
              <a:t> </a:t>
            </a:r>
            <a:r>
              <a:rPr lang="en-US" sz="3200" dirty="0" err="1">
                <a:solidFill>
                  <a:schemeClr val="bg1"/>
                </a:solidFill>
                <a:latin typeface="+mj-lt"/>
                <a:ea typeface="+mj-ea"/>
                <a:cs typeface="+mj-cs"/>
              </a:rPr>
              <a:t>động</a:t>
            </a:r>
            <a:r>
              <a:rPr lang="en-US" sz="3200" dirty="0">
                <a:solidFill>
                  <a:schemeClr val="bg1"/>
                </a:solidFill>
                <a:latin typeface="+mj-lt"/>
                <a:ea typeface="+mj-ea"/>
                <a:cs typeface="+mj-cs"/>
              </a:rPr>
              <a:t> </a:t>
            </a:r>
            <a:r>
              <a:rPr lang="en-US" sz="3200" dirty="0" err="1">
                <a:solidFill>
                  <a:schemeClr val="bg1"/>
                </a:solidFill>
                <a:latin typeface="+mj-lt"/>
                <a:ea typeface="+mj-ea"/>
                <a:cs typeface="+mj-cs"/>
              </a:rPr>
              <a:t>phòng</a:t>
            </a:r>
            <a:r>
              <a:rPr lang="en-US" sz="3200" dirty="0">
                <a:solidFill>
                  <a:schemeClr val="bg1"/>
                </a:solidFill>
                <a:latin typeface="+mj-lt"/>
                <a:ea typeface="+mj-ea"/>
                <a:cs typeface="+mj-cs"/>
              </a:rPr>
              <a:t> </a:t>
            </a:r>
            <a:r>
              <a:rPr lang="en-US" sz="3200" dirty="0" err="1">
                <a:solidFill>
                  <a:schemeClr val="bg1"/>
                </a:solidFill>
                <a:latin typeface="+mj-lt"/>
                <a:ea typeface="+mj-ea"/>
                <a:cs typeface="+mj-cs"/>
              </a:rPr>
              <a:t>chống</a:t>
            </a:r>
            <a:r>
              <a:rPr lang="en-US" sz="3200" dirty="0">
                <a:solidFill>
                  <a:schemeClr val="bg1"/>
                </a:solidFill>
                <a:latin typeface="+mj-lt"/>
                <a:ea typeface="+mj-ea"/>
                <a:cs typeface="+mj-cs"/>
              </a:rPr>
              <a:t> </a:t>
            </a:r>
            <a:r>
              <a:rPr lang="en-US" sz="3200" dirty="0" err="1">
                <a:solidFill>
                  <a:schemeClr val="bg1"/>
                </a:solidFill>
                <a:latin typeface="+mj-lt"/>
                <a:ea typeface="+mj-ea"/>
                <a:cs typeface="+mj-cs"/>
              </a:rPr>
              <a:t>thiếu</a:t>
            </a:r>
            <a:r>
              <a:rPr lang="en-US" sz="3200" dirty="0">
                <a:solidFill>
                  <a:schemeClr val="bg1"/>
                </a:solidFill>
                <a:latin typeface="+mj-lt"/>
                <a:ea typeface="+mj-ea"/>
                <a:cs typeface="+mj-cs"/>
              </a:rPr>
              <a:t> vitamin A</a:t>
            </a:r>
          </a:p>
        </p:txBody>
      </p:sp>
      <p:sp>
        <p:nvSpPr>
          <p:cNvPr id="6152" name="Text Box 15"/>
          <p:cNvSpPr txBox="1">
            <a:spLocks noChangeArrowheads="1"/>
          </p:cNvSpPr>
          <p:nvPr/>
        </p:nvSpPr>
        <p:spPr bwMode="auto">
          <a:xfrm>
            <a:off x="228600" y="1485900"/>
            <a:ext cx="8915400" cy="2806922"/>
          </a:xfrm>
          <a:prstGeom prst="rect">
            <a:avLst/>
          </a:prstGeom>
          <a:noFill/>
          <a:ln w="9525">
            <a:noFill/>
            <a:miter lim="800000"/>
            <a:headEnd/>
            <a:tailEnd/>
          </a:ln>
        </p:spPr>
        <p:txBody>
          <a:bodyPr>
            <a:spAutoFit/>
          </a:bodyPr>
          <a:lstStyle/>
          <a:p>
            <a:pPr>
              <a:buFont typeface="Wingdings" pitchFamily="2" charset="2"/>
              <a:buChar char="v"/>
            </a:pPr>
            <a:r>
              <a:rPr lang="en-US" sz="2800" dirty="0">
                <a:solidFill>
                  <a:srgbClr val="0000FF"/>
                </a:solidFill>
                <a:latin typeface="+mj-lt"/>
              </a:rPr>
              <a:t> </a:t>
            </a:r>
            <a:r>
              <a:rPr lang="en-US" sz="2800" b="1" dirty="0" err="1" smtClean="0">
                <a:solidFill>
                  <a:srgbClr val="0000FF"/>
                </a:solidFill>
                <a:latin typeface="+mj-lt"/>
              </a:rPr>
              <a:t>ĐỐI</a:t>
            </a:r>
            <a:r>
              <a:rPr lang="en-US" sz="2800" b="1" dirty="0" smtClean="0">
                <a:solidFill>
                  <a:srgbClr val="0000FF"/>
                </a:solidFill>
                <a:latin typeface="+mj-lt"/>
              </a:rPr>
              <a:t> </a:t>
            </a:r>
            <a:r>
              <a:rPr lang="en-US" sz="2800" b="1" dirty="0" err="1" smtClean="0">
                <a:solidFill>
                  <a:srgbClr val="0000FF"/>
                </a:solidFill>
                <a:latin typeface="+mj-lt"/>
              </a:rPr>
              <a:t>TƯỢNG</a:t>
            </a:r>
            <a:r>
              <a:rPr lang="en-US" sz="2800" dirty="0" smtClean="0">
                <a:solidFill>
                  <a:srgbClr val="0000FF"/>
                </a:solidFill>
                <a:latin typeface="+mj-lt"/>
              </a:rPr>
              <a:t> </a:t>
            </a:r>
          </a:p>
          <a:p>
            <a:r>
              <a:rPr lang="en-US" sz="2800" dirty="0" smtClean="0">
                <a:latin typeface="+mj-lt"/>
              </a:rPr>
              <a:t>     </a:t>
            </a:r>
            <a:r>
              <a:rPr lang="en-US" sz="2800" dirty="0">
                <a:solidFill>
                  <a:schemeClr val="tx1"/>
                </a:solidFill>
                <a:latin typeface="+mj-lt"/>
              </a:rPr>
              <a:t>-  </a:t>
            </a:r>
            <a:r>
              <a:rPr lang="en-US" sz="2800" dirty="0" err="1">
                <a:solidFill>
                  <a:schemeClr val="tx1"/>
                </a:solidFill>
                <a:latin typeface="+mj-lt"/>
              </a:rPr>
              <a:t>Trẻ</a:t>
            </a:r>
            <a:r>
              <a:rPr lang="en-US" sz="2800" dirty="0">
                <a:solidFill>
                  <a:schemeClr val="tx1"/>
                </a:solidFill>
                <a:latin typeface="+mj-lt"/>
              </a:rPr>
              <a:t> 6 – 36 </a:t>
            </a:r>
            <a:r>
              <a:rPr lang="en-US" sz="2800" dirty="0" err="1" smtClean="0">
                <a:solidFill>
                  <a:schemeClr val="tx1"/>
                </a:solidFill>
                <a:latin typeface="+mj-lt"/>
              </a:rPr>
              <a:t>tháng</a:t>
            </a:r>
            <a:r>
              <a:rPr lang="en-US" sz="2800" dirty="0" smtClean="0">
                <a:solidFill>
                  <a:schemeClr val="tx1"/>
                </a:solidFill>
                <a:latin typeface="+mj-lt"/>
              </a:rPr>
              <a:t>, </a:t>
            </a:r>
          </a:p>
          <a:p>
            <a:r>
              <a:rPr lang="en-US" sz="2800" dirty="0" smtClean="0">
                <a:solidFill>
                  <a:schemeClr val="tx1"/>
                </a:solidFill>
                <a:latin typeface="+mj-lt"/>
              </a:rPr>
              <a:t>     -  </a:t>
            </a:r>
            <a:r>
              <a:rPr lang="en-US" sz="2800" dirty="0" err="1" smtClean="0">
                <a:solidFill>
                  <a:schemeClr val="tx1"/>
                </a:solidFill>
                <a:latin typeface="+mj-lt"/>
              </a:rPr>
              <a:t>Trẻ</a:t>
            </a:r>
            <a:r>
              <a:rPr lang="en-US" sz="2800" dirty="0" smtClean="0">
                <a:solidFill>
                  <a:schemeClr val="tx1"/>
                </a:solidFill>
                <a:latin typeface="+mj-lt"/>
              </a:rPr>
              <a:t> </a:t>
            </a:r>
            <a:r>
              <a:rPr lang="en-US" sz="2800" dirty="0">
                <a:solidFill>
                  <a:schemeClr val="tx1"/>
                </a:solidFill>
                <a:latin typeface="+mj-lt"/>
              </a:rPr>
              <a:t>&lt; 5 </a:t>
            </a:r>
            <a:r>
              <a:rPr lang="en-US" sz="2800" dirty="0" err="1">
                <a:solidFill>
                  <a:schemeClr val="tx1"/>
                </a:solidFill>
                <a:latin typeface="+mj-lt"/>
              </a:rPr>
              <a:t>tuổi</a:t>
            </a:r>
            <a:r>
              <a:rPr lang="en-US" sz="2800" dirty="0">
                <a:solidFill>
                  <a:schemeClr val="tx1"/>
                </a:solidFill>
                <a:latin typeface="+mj-lt"/>
              </a:rPr>
              <a:t> </a:t>
            </a:r>
            <a:r>
              <a:rPr lang="en-US" sz="2800" dirty="0" err="1">
                <a:solidFill>
                  <a:schemeClr val="tx1"/>
                </a:solidFill>
                <a:latin typeface="+mj-lt"/>
              </a:rPr>
              <a:t>có</a:t>
            </a:r>
            <a:r>
              <a:rPr lang="en-US" sz="2800" dirty="0">
                <a:solidFill>
                  <a:schemeClr val="tx1"/>
                </a:solidFill>
                <a:latin typeface="+mj-lt"/>
              </a:rPr>
              <a:t> </a:t>
            </a:r>
            <a:r>
              <a:rPr lang="en-US" sz="2800" dirty="0" err="1">
                <a:solidFill>
                  <a:schemeClr val="tx1"/>
                </a:solidFill>
                <a:latin typeface="+mj-lt"/>
              </a:rPr>
              <a:t>nguy</a:t>
            </a:r>
            <a:r>
              <a:rPr lang="en-US" sz="2800" dirty="0">
                <a:solidFill>
                  <a:schemeClr val="tx1"/>
                </a:solidFill>
                <a:latin typeface="+mj-lt"/>
              </a:rPr>
              <a:t> </a:t>
            </a:r>
            <a:r>
              <a:rPr lang="en-US" sz="2800" dirty="0" err="1">
                <a:solidFill>
                  <a:schemeClr val="tx1"/>
                </a:solidFill>
                <a:latin typeface="+mj-lt"/>
              </a:rPr>
              <a:t>cơ</a:t>
            </a:r>
            <a:r>
              <a:rPr lang="en-US" sz="2800" dirty="0">
                <a:solidFill>
                  <a:schemeClr val="tx1"/>
                </a:solidFill>
                <a:latin typeface="+mj-lt"/>
              </a:rPr>
              <a:t> </a:t>
            </a:r>
            <a:r>
              <a:rPr lang="en-US" sz="2800" dirty="0" err="1">
                <a:solidFill>
                  <a:schemeClr val="tx1"/>
                </a:solidFill>
                <a:latin typeface="+mj-lt"/>
              </a:rPr>
              <a:t>thiếu</a:t>
            </a:r>
            <a:r>
              <a:rPr lang="en-US" sz="2800" dirty="0">
                <a:solidFill>
                  <a:schemeClr val="tx1"/>
                </a:solidFill>
                <a:latin typeface="+mj-lt"/>
              </a:rPr>
              <a:t> </a:t>
            </a:r>
            <a:r>
              <a:rPr lang="en-US" sz="2800" dirty="0" err="1">
                <a:solidFill>
                  <a:schemeClr val="tx1"/>
                </a:solidFill>
                <a:latin typeface="+mj-lt"/>
              </a:rPr>
              <a:t>vit</a:t>
            </a:r>
            <a:r>
              <a:rPr lang="en-US" sz="2800" dirty="0">
                <a:solidFill>
                  <a:schemeClr val="tx1"/>
                </a:solidFill>
                <a:latin typeface="+mj-lt"/>
              </a:rPr>
              <a:t> A, </a:t>
            </a:r>
            <a:endParaRPr lang="en-US" sz="2800" dirty="0" smtClean="0">
              <a:solidFill>
                <a:schemeClr val="tx1"/>
              </a:solidFill>
              <a:latin typeface="+mj-lt"/>
            </a:endParaRPr>
          </a:p>
          <a:p>
            <a:r>
              <a:rPr lang="en-US" sz="2800" dirty="0" smtClean="0">
                <a:latin typeface="+mj-lt"/>
              </a:rPr>
              <a:t>     -  </a:t>
            </a:r>
            <a:r>
              <a:rPr lang="en-US" sz="2800" dirty="0" err="1" smtClean="0">
                <a:latin typeface="+mj-lt"/>
              </a:rPr>
              <a:t>T</a:t>
            </a:r>
            <a:r>
              <a:rPr lang="en-US" sz="2800" dirty="0" err="1" smtClean="0">
                <a:solidFill>
                  <a:schemeClr val="tx1"/>
                </a:solidFill>
                <a:latin typeface="+mj-lt"/>
              </a:rPr>
              <a:t>rẻ</a:t>
            </a:r>
            <a:r>
              <a:rPr lang="en-US" sz="2800" dirty="0" smtClean="0">
                <a:solidFill>
                  <a:schemeClr val="tx1"/>
                </a:solidFill>
                <a:latin typeface="+mj-lt"/>
              </a:rPr>
              <a:t> &lt; </a:t>
            </a:r>
            <a:r>
              <a:rPr lang="en-US" sz="2800" dirty="0">
                <a:solidFill>
                  <a:schemeClr val="tx1"/>
                </a:solidFill>
                <a:latin typeface="+mj-lt"/>
              </a:rPr>
              <a:t>6 </a:t>
            </a:r>
            <a:r>
              <a:rPr lang="en-US" sz="2800" dirty="0" err="1">
                <a:solidFill>
                  <a:schemeClr val="tx1"/>
                </a:solidFill>
                <a:latin typeface="+mj-lt"/>
              </a:rPr>
              <a:t>tháng</a:t>
            </a:r>
            <a:r>
              <a:rPr lang="en-US" sz="2800" dirty="0">
                <a:solidFill>
                  <a:schemeClr val="tx1"/>
                </a:solidFill>
                <a:latin typeface="+mj-lt"/>
              </a:rPr>
              <a:t> </a:t>
            </a:r>
            <a:r>
              <a:rPr lang="en-US" sz="2800" dirty="0" err="1">
                <a:solidFill>
                  <a:schemeClr val="tx1"/>
                </a:solidFill>
                <a:latin typeface="+mj-lt"/>
              </a:rPr>
              <a:t>không</a:t>
            </a:r>
            <a:r>
              <a:rPr lang="en-US" sz="2800" dirty="0">
                <a:solidFill>
                  <a:schemeClr val="tx1"/>
                </a:solidFill>
                <a:latin typeface="+mj-lt"/>
              </a:rPr>
              <a:t> </a:t>
            </a:r>
            <a:r>
              <a:rPr lang="en-US" sz="2800" dirty="0" err="1">
                <a:solidFill>
                  <a:schemeClr val="tx1"/>
                </a:solidFill>
                <a:latin typeface="+mj-lt"/>
              </a:rPr>
              <a:t>được</a:t>
            </a:r>
            <a:r>
              <a:rPr lang="en-US" sz="2800" dirty="0">
                <a:solidFill>
                  <a:schemeClr val="tx1"/>
                </a:solidFill>
                <a:latin typeface="+mj-lt"/>
              </a:rPr>
              <a:t> </a:t>
            </a:r>
            <a:r>
              <a:rPr lang="en-US" sz="2800" dirty="0" err="1">
                <a:solidFill>
                  <a:schemeClr val="tx1"/>
                </a:solidFill>
                <a:latin typeface="+mj-lt"/>
              </a:rPr>
              <a:t>bú</a:t>
            </a:r>
            <a:r>
              <a:rPr lang="en-US" sz="2800" dirty="0">
                <a:solidFill>
                  <a:schemeClr val="tx1"/>
                </a:solidFill>
                <a:latin typeface="+mj-lt"/>
              </a:rPr>
              <a:t> </a:t>
            </a:r>
            <a:r>
              <a:rPr lang="en-US" sz="2800" dirty="0" err="1">
                <a:solidFill>
                  <a:schemeClr val="tx1"/>
                </a:solidFill>
                <a:latin typeface="+mj-lt"/>
              </a:rPr>
              <a:t>mẹ</a:t>
            </a:r>
            <a:r>
              <a:rPr lang="en-US" sz="2800" dirty="0">
                <a:solidFill>
                  <a:schemeClr val="tx1"/>
                </a:solidFill>
                <a:latin typeface="+mj-lt"/>
              </a:rPr>
              <a:t>.</a:t>
            </a:r>
          </a:p>
          <a:p>
            <a:r>
              <a:rPr lang="en-US" sz="2800" dirty="0">
                <a:solidFill>
                  <a:schemeClr val="tx1"/>
                </a:solidFill>
                <a:latin typeface="+mj-lt"/>
              </a:rPr>
              <a:t>     </a:t>
            </a:r>
          </a:p>
          <a:p>
            <a:pPr>
              <a:spcBef>
                <a:spcPct val="30000"/>
              </a:spcBef>
              <a:buFont typeface="Wingdings" pitchFamily="2" charset="2"/>
              <a:buChar char="v"/>
            </a:pPr>
            <a:r>
              <a:rPr lang="en-US" sz="2800" dirty="0">
                <a:solidFill>
                  <a:srgbClr val="0000FF"/>
                </a:solidFill>
                <a:latin typeface="+mj-lt"/>
              </a:rPr>
              <a:t> </a:t>
            </a:r>
            <a:r>
              <a:rPr lang="en-US" sz="2800" b="1" dirty="0" err="1" smtClean="0">
                <a:solidFill>
                  <a:srgbClr val="0000FF"/>
                </a:solidFill>
                <a:latin typeface="+mj-lt"/>
              </a:rPr>
              <a:t>GIẢI</a:t>
            </a:r>
            <a:r>
              <a:rPr lang="en-US" sz="2800" b="1" dirty="0" smtClean="0">
                <a:solidFill>
                  <a:srgbClr val="0000FF"/>
                </a:solidFill>
                <a:latin typeface="+mj-lt"/>
              </a:rPr>
              <a:t> </a:t>
            </a:r>
            <a:r>
              <a:rPr lang="en-US" sz="2800" b="1" dirty="0" err="1" smtClean="0">
                <a:solidFill>
                  <a:srgbClr val="0000FF"/>
                </a:solidFill>
                <a:latin typeface="+mj-lt"/>
              </a:rPr>
              <a:t>PHÁP</a:t>
            </a:r>
            <a:r>
              <a:rPr lang="en-US" sz="2800" dirty="0" smtClean="0">
                <a:solidFill>
                  <a:srgbClr val="0000FF"/>
                </a:solidFill>
                <a:latin typeface="+mj-lt"/>
              </a:rPr>
              <a:t> </a:t>
            </a:r>
            <a:r>
              <a:rPr lang="en-US" sz="2800" dirty="0" err="1">
                <a:solidFill>
                  <a:schemeClr val="bg2">
                    <a:lumMod val="10000"/>
                  </a:schemeClr>
                </a:solidFill>
                <a:latin typeface="+mj-lt"/>
              </a:rPr>
              <a:t>Bổ</a:t>
            </a:r>
            <a:r>
              <a:rPr lang="en-US" sz="2800" dirty="0">
                <a:solidFill>
                  <a:schemeClr val="bg2">
                    <a:lumMod val="10000"/>
                  </a:schemeClr>
                </a:solidFill>
                <a:latin typeface="+mj-lt"/>
              </a:rPr>
              <a:t> sung </a:t>
            </a:r>
            <a:r>
              <a:rPr lang="en-US" sz="2800" dirty="0" err="1">
                <a:solidFill>
                  <a:schemeClr val="bg2">
                    <a:lumMod val="10000"/>
                  </a:schemeClr>
                </a:solidFill>
                <a:latin typeface="+mj-lt"/>
              </a:rPr>
              <a:t>vit</a:t>
            </a:r>
            <a:r>
              <a:rPr lang="en-US" sz="2800" dirty="0">
                <a:solidFill>
                  <a:schemeClr val="bg2">
                    <a:lumMod val="10000"/>
                  </a:schemeClr>
                </a:solidFill>
                <a:latin typeface="+mj-lt"/>
              </a:rPr>
              <a:t> A </a:t>
            </a:r>
            <a:r>
              <a:rPr lang="en-US" sz="2800" dirty="0" err="1">
                <a:solidFill>
                  <a:schemeClr val="bg2">
                    <a:lumMod val="10000"/>
                  </a:schemeClr>
                </a:solidFill>
                <a:latin typeface="+mj-lt"/>
              </a:rPr>
              <a:t>liều</a:t>
            </a:r>
            <a:r>
              <a:rPr lang="en-US" sz="2800" dirty="0">
                <a:solidFill>
                  <a:schemeClr val="bg2">
                    <a:lumMod val="10000"/>
                  </a:schemeClr>
                </a:solidFill>
                <a:latin typeface="+mj-lt"/>
              </a:rPr>
              <a:t> </a:t>
            </a:r>
            <a:r>
              <a:rPr lang="en-US" sz="2800" dirty="0" err="1">
                <a:solidFill>
                  <a:schemeClr val="bg2">
                    <a:lumMod val="10000"/>
                  </a:schemeClr>
                </a:solidFill>
                <a:latin typeface="+mj-lt"/>
              </a:rPr>
              <a:t>cao</a:t>
            </a:r>
            <a:r>
              <a:rPr lang="en-US" sz="2800" dirty="0">
                <a:solidFill>
                  <a:schemeClr val="bg2">
                    <a:lumMod val="10000"/>
                  </a:schemeClr>
                </a:solidFill>
                <a:latin typeface="+mj-lt"/>
              </a:rPr>
              <a:t> </a:t>
            </a:r>
            <a:r>
              <a:rPr lang="en-US" sz="2800" dirty="0" err="1">
                <a:solidFill>
                  <a:schemeClr val="bg2">
                    <a:lumMod val="10000"/>
                  </a:schemeClr>
                </a:solidFill>
                <a:latin typeface="+mj-lt"/>
              </a:rPr>
              <a:t>mỗi</a:t>
            </a:r>
            <a:r>
              <a:rPr lang="en-US" sz="2800" dirty="0">
                <a:solidFill>
                  <a:schemeClr val="bg2">
                    <a:lumMod val="10000"/>
                  </a:schemeClr>
                </a:solidFill>
                <a:latin typeface="+mj-lt"/>
              </a:rPr>
              <a:t> 6 </a:t>
            </a:r>
            <a:r>
              <a:rPr lang="en-US" sz="2800" dirty="0" err="1">
                <a:solidFill>
                  <a:schemeClr val="bg2">
                    <a:lumMod val="10000"/>
                  </a:schemeClr>
                </a:solidFill>
                <a:latin typeface="+mj-lt"/>
              </a:rPr>
              <a:t>tháng</a:t>
            </a:r>
            <a:endParaRPr lang="en-US" sz="2800" dirty="0">
              <a:solidFill>
                <a:schemeClr val="bg2">
                  <a:lumMod val="10000"/>
                </a:schemeClr>
              </a:solidFill>
              <a:latin typeface="+mj-lt"/>
            </a:endParaRPr>
          </a:p>
        </p:txBody>
      </p:sp>
      <p:pic>
        <p:nvPicPr>
          <p:cNvPr id="6153" name="Picture 9" descr="DSC02765"/>
          <p:cNvPicPr>
            <a:picLocks noChangeAspect="1" noChangeArrowheads="1"/>
          </p:cNvPicPr>
          <p:nvPr/>
        </p:nvPicPr>
        <p:blipFill>
          <a:blip r:embed="rId2" cstate="print"/>
          <a:srcRect/>
          <a:stretch>
            <a:fillRect/>
          </a:stretch>
        </p:blipFill>
        <p:spPr bwMode="auto">
          <a:xfrm>
            <a:off x="3505200" y="4648200"/>
            <a:ext cx="2514600" cy="1885950"/>
          </a:xfrm>
          <a:prstGeom prst="rect">
            <a:avLst/>
          </a:prstGeom>
          <a:noFill/>
          <a:ln w="9525">
            <a:noFill/>
            <a:miter lim="800000"/>
            <a:headEnd/>
            <a:tailEnd/>
          </a:ln>
        </p:spPr>
      </p:pic>
    </p:spTree>
    <p:extLst>
      <p:ext uri="{BB962C8B-B14F-4D97-AF65-F5344CB8AC3E}">
        <p14:creationId xmlns:p14="http://schemas.microsoft.com/office/powerpoint/2010/main" xmlns="" val="3557377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828328"/>
          </a:xfrm>
        </p:spPr>
        <p:txBody>
          <a:bodyPr>
            <a:noAutofit/>
          </a:bodyPr>
          <a:lstStyle/>
          <a:p>
            <a:r>
              <a:rPr lang="en-US" sz="2800" b="1" dirty="0" smtClean="0"/>
              <a:t>CÁC YẾU TỐ ẢNH HƯỞNG SỨC KHỎE HỌC SINH</a:t>
            </a:r>
            <a:endParaRPr lang="vi-VN"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91118314"/>
              </p:ext>
            </p:extLst>
          </p:nvPr>
        </p:nvGraphicFramePr>
        <p:xfrm>
          <a:off x="683568" y="1484784"/>
          <a:ext cx="7920880" cy="449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54781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8B390D87-30EA-4CD3-96EF-D2FB753FD295}" type="slidenum">
              <a:rPr lang="en-US"/>
              <a:pPr>
                <a:defRPr/>
              </a:pPr>
              <a:t>20</a:t>
            </a:fld>
            <a:endParaRPr lang="en-US"/>
          </a:p>
        </p:txBody>
      </p:sp>
      <p:sp>
        <p:nvSpPr>
          <p:cNvPr id="16394" name="Text Box 7"/>
          <p:cNvSpPr txBox="1">
            <a:spLocks noChangeArrowheads="1"/>
          </p:cNvSpPr>
          <p:nvPr/>
        </p:nvSpPr>
        <p:spPr bwMode="auto">
          <a:xfrm>
            <a:off x="417710" y="260648"/>
            <a:ext cx="8186738" cy="401638"/>
          </a:xfrm>
          <a:prstGeom prst="rect">
            <a:avLst/>
          </a:prstGeom>
          <a:noFill/>
          <a:ln w="9525">
            <a:noFill/>
            <a:miter lim="800000"/>
            <a:headEnd/>
            <a:tailEnd/>
          </a:ln>
        </p:spPr>
        <p:txBody>
          <a:bodyPr lIns="61265" tIns="30632" rIns="61265" bIns="30632"/>
          <a:lstStyle/>
          <a:p>
            <a:pPr algn="ctr"/>
            <a:r>
              <a:rPr lang="en-US" sz="3200" dirty="0" err="1">
                <a:solidFill>
                  <a:schemeClr val="bg1"/>
                </a:solidFill>
              </a:rPr>
              <a:t>Hoạt</a:t>
            </a:r>
            <a:r>
              <a:rPr lang="en-US" sz="3200" dirty="0">
                <a:solidFill>
                  <a:schemeClr val="bg1"/>
                </a:solidFill>
              </a:rPr>
              <a:t> </a:t>
            </a:r>
            <a:r>
              <a:rPr lang="en-US" sz="3200" dirty="0" err="1">
                <a:solidFill>
                  <a:schemeClr val="bg1"/>
                </a:solidFill>
              </a:rPr>
              <a:t>động</a:t>
            </a:r>
            <a:r>
              <a:rPr lang="en-US" sz="3200" dirty="0">
                <a:solidFill>
                  <a:schemeClr val="bg1"/>
                </a:solidFill>
              </a:rPr>
              <a:t> </a:t>
            </a:r>
            <a:r>
              <a:rPr lang="en-US" sz="3200" dirty="0" err="1" smtClean="0">
                <a:solidFill>
                  <a:schemeClr val="bg1"/>
                </a:solidFill>
                <a:latin typeface="+mj-lt"/>
                <a:ea typeface="+mj-ea"/>
                <a:cs typeface="+mj-cs"/>
              </a:rPr>
              <a:t>phòng</a:t>
            </a:r>
            <a:r>
              <a:rPr lang="en-US" sz="3200" dirty="0" smtClean="0">
                <a:solidFill>
                  <a:schemeClr val="bg1"/>
                </a:solidFill>
                <a:latin typeface="+mj-lt"/>
                <a:ea typeface="+mj-ea"/>
                <a:cs typeface="+mj-cs"/>
              </a:rPr>
              <a:t> </a:t>
            </a:r>
            <a:r>
              <a:rPr lang="en-US" sz="3200" dirty="0" err="1">
                <a:solidFill>
                  <a:schemeClr val="bg1"/>
                </a:solidFill>
                <a:latin typeface="+mj-lt"/>
                <a:ea typeface="+mj-ea"/>
                <a:cs typeface="+mj-cs"/>
              </a:rPr>
              <a:t>chống</a:t>
            </a:r>
            <a:r>
              <a:rPr lang="en-US" sz="3200" dirty="0">
                <a:solidFill>
                  <a:schemeClr val="bg1"/>
                </a:solidFill>
                <a:latin typeface="+mj-lt"/>
                <a:ea typeface="+mj-ea"/>
                <a:cs typeface="+mj-cs"/>
              </a:rPr>
              <a:t> </a:t>
            </a:r>
            <a:r>
              <a:rPr lang="en-US" sz="3200" dirty="0" err="1">
                <a:solidFill>
                  <a:schemeClr val="bg1"/>
                </a:solidFill>
                <a:latin typeface="+mj-lt"/>
                <a:ea typeface="+mj-ea"/>
                <a:cs typeface="+mj-cs"/>
              </a:rPr>
              <a:t>thiếu</a:t>
            </a:r>
            <a:r>
              <a:rPr lang="en-US" sz="3200" dirty="0">
                <a:solidFill>
                  <a:schemeClr val="bg1"/>
                </a:solidFill>
                <a:latin typeface="+mj-lt"/>
                <a:ea typeface="+mj-ea"/>
                <a:cs typeface="+mj-cs"/>
              </a:rPr>
              <a:t> </a:t>
            </a:r>
            <a:r>
              <a:rPr lang="en-US" sz="3200" dirty="0" err="1">
                <a:solidFill>
                  <a:schemeClr val="bg1"/>
                </a:solidFill>
                <a:latin typeface="+mj-lt"/>
                <a:ea typeface="+mj-ea"/>
                <a:cs typeface="+mj-cs"/>
              </a:rPr>
              <a:t>máu</a:t>
            </a:r>
            <a:r>
              <a:rPr lang="en-US" sz="3200" dirty="0">
                <a:solidFill>
                  <a:schemeClr val="bg1"/>
                </a:solidFill>
                <a:latin typeface="+mj-lt"/>
                <a:ea typeface="+mj-ea"/>
                <a:cs typeface="+mj-cs"/>
              </a:rPr>
              <a:t> DD</a:t>
            </a:r>
          </a:p>
        </p:txBody>
      </p:sp>
      <p:sp>
        <p:nvSpPr>
          <p:cNvPr id="16389" name="Text Box 15"/>
          <p:cNvSpPr txBox="1">
            <a:spLocks noChangeArrowheads="1"/>
          </p:cNvSpPr>
          <p:nvPr/>
        </p:nvSpPr>
        <p:spPr bwMode="auto">
          <a:xfrm>
            <a:off x="827584" y="1484784"/>
            <a:ext cx="7488832" cy="3582519"/>
          </a:xfrm>
          <a:prstGeom prst="rect">
            <a:avLst/>
          </a:prstGeom>
          <a:noFill/>
          <a:ln w="9525">
            <a:noFill/>
            <a:miter lim="800000"/>
            <a:headEnd/>
            <a:tailEnd/>
          </a:ln>
        </p:spPr>
        <p:txBody>
          <a:bodyPr wrap="square">
            <a:spAutoFit/>
          </a:bodyPr>
          <a:lstStyle/>
          <a:p>
            <a:pPr>
              <a:lnSpc>
                <a:spcPct val="150000"/>
              </a:lnSpc>
              <a:buFont typeface="Wingdings" pitchFamily="2" charset="2"/>
              <a:buChar char="v"/>
            </a:pPr>
            <a:r>
              <a:rPr lang="en-US" sz="2800" b="1" dirty="0" err="1" smtClean="0">
                <a:solidFill>
                  <a:srgbClr val="0000FF"/>
                </a:solidFill>
                <a:latin typeface="+mj-lt"/>
              </a:rPr>
              <a:t>ĐỐI</a:t>
            </a:r>
            <a:r>
              <a:rPr lang="en-US" sz="2800" b="1" dirty="0" smtClean="0">
                <a:solidFill>
                  <a:srgbClr val="0000FF"/>
                </a:solidFill>
                <a:latin typeface="+mj-lt"/>
              </a:rPr>
              <a:t> </a:t>
            </a:r>
            <a:r>
              <a:rPr lang="en-US" sz="2800" b="1" dirty="0" err="1" smtClean="0">
                <a:solidFill>
                  <a:srgbClr val="0000FF"/>
                </a:solidFill>
                <a:latin typeface="+mj-lt"/>
              </a:rPr>
              <a:t>TƯỢNG</a:t>
            </a:r>
            <a:r>
              <a:rPr lang="en-US" sz="2800" dirty="0" smtClean="0">
                <a:latin typeface="+mj-lt"/>
              </a:rPr>
              <a:t> </a:t>
            </a:r>
          </a:p>
          <a:p>
            <a:pPr>
              <a:lnSpc>
                <a:spcPct val="150000"/>
              </a:lnSpc>
            </a:pPr>
            <a:r>
              <a:rPr lang="en-US" sz="2800" dirty="0" smtClean="0">
                <a:latin typeface="+mj-lt"/>
              </a:rPr>
              <a:t>   </a:t>
            </a:r>
            <a:r>
              <a:rPr lang="en-US" sz="2800" dirty="0" smtClean="0">
                <a:solidFill>
                  <a:schemeClr val="tx1">
                    <a:lumMod val="95000"/>
                    <a:lumOff val="5000"/>
                  </a:schemeClr>
                </a:solidFill>
                <a:latin typeface="+mj-lt"/>
              </a:rPr>
              <a:t> -  </a:t>
            </a:r>
            <a:r>
              <a:rPr lang="en-US" sz="2800" dirty="0" err="1">
                <a:solidFill>
                  <a:schemeClr val="tx1">
                    <a:lumMod val="95000"/>
                    <a:lumOff val="5000"/>
                  </a:schemeClr>
                </a:solidFill>
                <a:latin typeface="+mj-lt"/>
              </a:rPr>
              <a:t>Nữ</a:t>
            </a:r>
            <a:r>
              <a:rPr lang="en-US" sz="2800" dirty="0">
                <a:solidFill>
                  <a:schemeClr val="tx1">
                    <a:lumMod val="95000"/>
                    <a:lumOff val="5000"/>
                  </a:schemeClr>
                </a:solidFill>
                <a:latin typeface="+mj-lt"/>
              </a:rPr>
              <a:t> </a:t>
            </a:r>
            <a:r>
              <a:rPr lang="en-US" sz="2800" dirty="0" err="1">
                <a:solidFill>
                  <a:schemeClr val="tx1">
                    <a:lumMod val="95000"/>
                    <a:lumOff val="5000"/>
                  </a:schemeClr>
                </a:solidFill>
                <a:latin typeface="+mj-lt"/>
              </a:rPr>
              <a:t>sinh</a:t>
            </a:r>
            <a:r>
              <a:rPr lang="en-US" sz="2800" dirty="0">
                <a:solidFill>
                  <a:schemeClr val="tx1">
                    <a:lumMod val="95000"/>
                    <a:lumOff val="5000"/>
                  </a:schemeClr>
                </a:solidFill>
                <a:latin typeface="+mj-lt"/>
              </a:rPr>
              <a:t> </a:t>
            </a:r>
            <a:r>
              <a:rPr lang="en-US" sz="2800" dirty="0" err="1">
                <a:solidFill>
                  <a:schemeClr val="tx1">
                    <a:lumMod val="95000"/>
                    <a:lumOff val="5000"/>
                  </a:schemeClr>
                </a:solidFill>
                <a:latin typeface="+mj-lt"/>
              </a:rPr>
              <a:t>trung</a:t>
            </a:r>
            <a:r>
              <a:rPr lang="en-US" sz="2800" dirty="0">
                <a:solidFill>
                  <a:schemeClr val="tx1">
                    <a:lumMod val="95000"/>
                    <a:lumOff val="5000"/>
                  </a:schemeClr>
                </a:solidFill>
                <a:latin typeface="+mj-lt"/>
              </a:rPr>
              <a:t> </a:t>
            </a:r>
            <a:r>
              <a:rPr lang="en-US" sz="2800" dirty="0" err="1">
                <a:solidFill>
                  <a:schemeClr val="tx1">
                    <a:lumMod val="95000"/>
                    <a:lumOff val="5000"/>
                  </a:schemeClr>
                </a:solidFill>
                <a:latin typeface="+mj-lt"/>
              </a:rPr>
              <a:t>học</a:t>
            </a:r>
            <a:r>
              <a:rPr lang="en-US" sz="2800" dirty="0">
                <a:solidFill>
                  <a:schemeClr val="tx1">
                    <a:lumMod val="95000"/>
                    <a:lumOff val="5000"/>
                  </a:schemeClr>
                </a:solidFill>
                <a:latin typeface="+mj-lt"/>
              </a:rPr>
              <a:t> </a:t>
            </a:r>
            <a:r>
              <a:rPr lang="en-US" sz="2800" dirty="0" err="1">
                <a:solidFill>
                  <a:schemeClr val="tx1">
                    <a:lumMod val="95000"/>
                    <a:lumOff val="5000"/>
                  </a:schemeClr>
                </a:solidFill>
                <a:latin typeface="+mj-lt"/>
              </a:rPr>
              <a:t>phổ</a:t>
            </a:r>
            <a:r>
              <a:rPr lang="en-US" sz="2800" dirty="0">
                <a:solidFill>
                  <a:schemeClr val="tx1">
                    <a:lumMod val="95000"/>
                    <a:lumOff val="5000"/>
                  </a:schemeClr>
                </a:solidFill>
                <a:latin typeface="+mj-lt"/>
              </a:rPr>
              <a:t> </a:t>
            </a:r>
            <a:r>
              <a:rPr lang="en-US" sz="2800" dirty="0" err="1" smtClean="0">
                <a:solidFill>
                  <a:schemeClr val="tx1">
                    <a:lumMod val="95000"/>
                    <a:lumOff val="5000"/>
                  </a:schemeClr>
                </a:solidFill>
                <a:latin typeface="+mj-lt"/>
              </a:rPr>
              <a:t>thông</a:t>
            </a:r>
            <a:endParaRPr lang="en-US" sz="2800" i="1" dirty="0" smtClean="0">
              <a:latin typeface="+mj-lt"/>
            </a:endParaRPr>
          </a:p>
          <a:p>
            <a:pPr>
              <a:lnSpc>
                <a:spcPct val="150000"/>
              </a:lnSpc>
            </a:pPr>
            <a:endParaRPr lang="en-US" sz="2800" dirty="0">
              <a:solidFill>
                <a:schemeClr val="tx1">
                  <a:lumMod val="95000"/>
                  <a:lumOff val="5000"/>
                </a:schemeClr>
              </a:solidFill>
              <a:latin typeface="+mj-lt"/>
            </a:endParaRPr>
          </a:p>
          <a:p>
            <a:pPr>
              <a:lnSpc>
                <a:spcPct val="150000"/>
              </a:lnSpc>
              <a:spcBef>
                <a:spcPct val="30000"/>
              </a:spcBef>
              <a:buFont typeface="Wingdings" pitchFamily="2" charset="2"/>
              <a:buChar char="v"/>
            </a:pPr>
            <a:r>
              <a:rPr lang="en-US" sz="2800" dirty="0">
                <a:solidFill>
                  <a:srgbClr val="0000FF"/>
                </a:solidFill>
                <a:latin typeface="+mj-lt"/>
              </a:rPr>
              <a:t> </a:t>
            </a:r>
            <a:r>
              <a:rPr lang="en-US" sz="2800" b="1" dirty="0" smtClean="0">
                <a:solidFill>
                  <a:srgbClr val="0000FF"/>
                </a:solidFill>
                <a:latin typeface="+mj-lt"/>
              </a:rPr>
              <a:t>GIẢI PHÁP</a:t>
            </a:r>
            <a:r>
              <a:rPr lang="en-US" sz="2800" dirty="0" smtClean="0">
                <a:solidFill>
                  <a:srgbClr val="0000FF"/>
                </a:solidFill>
                <a:latin typeface="+mj-lt"/>
              </a:rPr>
              <a:t>: </a:t>
            </a:r>
            <a:r>
              <a:rPr lang="en-US" sz="2800" dirty="0" err="1">
                <a:solidFill>
                  <a:srgbClr val="0000FF"/>
                </a:solidFill>
                <a:latin typeface="+mj-lt"/>
              </a:rPr>
              <a:t>Bổ</a:t>
            </a:r>
            <a:r>
              <a:rPr lang="en-US" sz="2800" dirty="0">
                <a:solidFill>
                  <a:srgbClr val="0000FF"/>
                </a:solidFill>
                <a:latin typeface="+mj-lt"/>
              </a:rPr>
              <a:t> sung </a:t>
            </a:r>
            <a:r>
              <a:rPr lang="en-US" sz="2800" dirty="0" err="1">
                <a:solidFill>
                  <a:srgbClr val="0000FF"/>
                </a:solidFill>
                <a:latin typeface="+mj-lt"/>
              </a:rPr>
              <a:t>viên</a:t>
            </a:r>
            <a:r>
              <a:rPr lang="en-US" sz="2800" dirty="0">
                <a:solidFill>
                  <a:srgbClr val="0000FF"/>
                </a:solidFill>
                <a:latin typeface="+mj-lt"/>
              </a:rPr>
              <a:t> </a:t>
            </a:r>
            <a:r>
              <a:rPr lang="en-US" sz="2800" dirty="0" err="1">
                <a:solidFill>
                  <a:srgbClr val="0000FF"/>
                </a:solidFill>
                <a:latin typeface="+mj-lt"/>
              </a:rPr>
              <a:t>sắt</a:t>
            </a:r>
            <a:r>
              <a:rPr lang="en-US" sz="2800" dirty="0">
                <a:solidFill>
                  <a:srgbClr val="0000FF"/>
                </a:solidFill>
                <a:latin typeface="+mj-lt"/>
              </a:rPr>
              <a:t> </a:t>
            </a:r>
            <a:r>
              <a:rPr lang="en-US" sz="2800" dirty="0" smtClean="0">
                <a:solidFill>
                  <a:srgbClr val="0000FF"/>
                </a:solidFill>
                <a:latin typeface="+mj-lt"/>
              </a:rPr>
              <a:t>–acid folic  </a:t>
            </a:r>
          </a:p>
          <a:p>
            <a:pPr>
              <a:lnSpc>
                <a:spcPct val="150000"/>
              </a:lnSpc>
              <a:spcBef>
                <a:spcPct val="30000"/>
              </a:spcBef>
            </a:pPr>
            <a:r>
              <a:rPr lang="en-US" sz="2800" dirty="0">
                <a:solidFill>
                  <a:srgbClr val="0000FF"/>
                </a:solidFill>
                <a:latin typeface="+mj-lt"/>
              </a:rPr>
              <a:t> </a:t>
            </a:r>
            <a:r>
              <a:rPr lang="en-US" sz="2800" dirty="0" smtClean="0">
                <a:solidFill>
                  <a:srgbClr val="0000FF"/>
                </a:solidFill>
                <a:latin typeface="+mj-lt"/>
              </a:rPr>
              <a:t>                        1 </a:t>
            </a:r>
            <a:r>
              <a:rPr lang="en-US" sz="2800" dirty="0" err="1" smtClean="0">
                <a:solidFill>
                  <a:srgbClr val="0000FF"/>
                </a:solidFill>
                <a:latin typeface="+mj-lt"/>
              </a:rPr>
              <a:t>viên</a:t>
            </a:r>
            <a:r>
              <a:rPr lang="en-US" sz="2800" dirty="0" smtClean="0">
                <a:solidFill>
                  <a:srgbClr val="0000FF"/>
                </a:solidFill>
                <a:latin typeface="+mj-lt"/>
              </a:rPr>
              <a:t>/</a:t>
            </a:r>
            <a:r>
              <a:rPr lang="en-US" sz="2800" dirty="0" err="1" smtClean="0">
                <a:solidFill>
                  <a:srgbClr val="0000FF"/>
                </a:solidFill>
                <a:latin typeface="+mj-lt"/>
              </a:rPr>
              <a:t>tuần</a:t>
            </a:r>
            <a:r>
              <a:rPr lang="en-US" sz="2800" dirty="0" smtClean="0">
                <a:solidFill>
                  <a:srgbClr val="0000FF"/>
                </a:solidFill>
                <a:latin typeface="+mj-lt"/>
              </a:rPr>
              <a:t> X 16 </a:t>
            </a:r>
            <a:r>
              <a:rPr lang="en-US" sz="2800" dirty="0" err="1" smtClean="0">
                <a:solidFill>
                  <a:srgbClr val="0000FF"/>
                </a:solidFill>
                <a:latin typeface="+mj-lt"/>
              </a:rPr>
              <a:t>tuần</a:t>
            </a:r>
            <a:endParaRPr lang="en-US" sz="2800" dirty="0">
              <a:solidFill>
                <a:srgbClr val="0000FF"/>
              </a:solidFill>
              <a:latin typeface="+mj-lt"/>
            </a:endParaRPr>
          </a:p>
        </p:txBody>
      </p:sp>
    </p:spTree>
    <p:extLst>
      <p:ext uri="{BB962C8B-B14F-4D97-AF65-F5344CB8AC3E}">
        <p14:creationId xmlns:p14="http://schemas.microsoft.com/office/powerpoint/2010/main" xmlns="" val="2200470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35496" y="152400"/>
            <a:ext cx="8991600" cy="762000"/>
          </a:xfrm>
        </p:spPr>
        <p:txBody>
          <a:bodyPr/>
          <a:lstStyle/>
          <a:p>
            <a:pPr algn="ctr" eaLnBrk="1" hangingPunct="1"/>
            <a:r>
              <a:rPr lang="en-US" dirty="0" err="1"/>
              <a:t>Hoạt</a:t>
            </a:r>
            <a:r>
              <a:rPr lang="en-US" dirty="0"/>
              <a:t> </a:t>
            </a:r>
            <a:r>
              <a:rPr lang="en-US" dirty="0" err="1"/>
              <a:t>động</a:t>
            </a:r>
            <a:r>
              <a:rPr lang="en-US" dirty="0"/>
              <a:t> </a:t>
            </a:r>
            <a:r>
              <a:rPr lang="en-US" dirty="0" err="1"/>
              <a:t>phòng</a:t>
            </a:r>
            <a:r>
              <a:rPr lang="en-US" dirty="0"/>
              <a:t> </a:t>
            </a:r>
            <a:r>
              <a:rPr lang="en-US" dirty="0" err="1"/>
              <a:t>chống</a:t>
            </a:r>
            <a:r>
              <a:rPr lang="en-US" dirty="0"/>
              <a:t> </a:t>
            </a:r>
            <a:r>
              <a:rPr lang="en-US" dirty="0" err="1"/>
              <a:t>các</a:t>
            </a:r>
            <a:r>
              <a:rPr lang="en-US" dirty="0"/>
              <a:t> </a:t>
            </a:r>
            <a:r>
              <a:rPr lang="en-US" dirty="0" err="1"/>
              <a:t>rối</a:t>
            </a:r>
            <a:r>
              <a:rPr lang="en-US" dirty="0"/>
              <a:t> </a:t>
            </a:r>
            <a:r>
              <a:rPr lang="en-US" dirty="0" err="1"/>
              <a:t>loạn</a:t>
            </a:r>
            <a:r>
              <a:rPr lang="en-US" dirty="0"/>
              <a:t> do </a:t>
            </a:r>
            <a:r>
              <a:rPr lang="en-US" dirty="0" err="1"/>
              <a:t>thiếu</a:t>
            </a:r>
            <a:r>
              <a:rPr lang="en-US" dirty="0"/>
              <a:t> </a:t>
            </a:r>
            <a:r>
              <a:rPr lang="en-US" dirty="0" err="1" smtClean="0"/>
              <a:t>iốt</a:t>
            </a:r>
            <a:endParaRPr lang="en-US" dirty="0" smtClean="0"/>
          </a:p>
        </p:txBody>
      </p:sp>
      <p:sp>
        <p:nvSpPr>
          <p:cNvPr id="19459" name="Rectangle 3"/>
          <p:cNvSpPr>
            <a:spLocks noGrp="1"/>
          </p:cNvSpPr>
          <p:nvPr>
            <p:ph type="body" idx="1"/>
          </p:nvPr>
        </p:nvSpPr>
        <p:spPr>
          <a:xfrm>
            <a:off x="319336" y="1219200"/>
            <a:ext cx="8443664" cy="2819400"/>
          </a:xfrm>
        </p:spPr>
        <p:txBody>
          <a:bodyPr/>
          <a:lstStyle/>
          <a:p>
            <a:pPr algn="just" eaLnBrk="1" hangingPunct="1">
              <a:lnSpc>
                <a:spcPct val="130000"/>
              </a:lnSpc>
            </a:pPr>
            <a:r>
              <a:rPr lang="en-US" sz="2600" dirty="0" err="1" smtClean="0">
                <a:latin typeface="+mj-lt"/>
              </a:rPr>
              <a:t>Sử</a:t>
            </a:r>
            <a:r>
              <a:rPr lang="en-US" sz="2600" dirty="0" smtClean="0">
                <a:latin typeface="+mj-lt"/>
              </a:rPr>
              <a:t> </a:t>
            </a:r>
            <a:r>
              <a:rPr lang="en-US" sz="2600" dirty="0" err="1" smtClean="0">
                <a:latin typeface="+mj-lt"/>
              </a:rPr>
              <a:t>dụng</a:t>
            </a:r>
            <a:r>
              <a:rPr lang="en-US" sz="2600" dirty="0" smtClean="0">
                <a:latin typeface="+mj-lt"/>
              </a:rPr>
              <a:t> </a:t>
            </a:r>
            <a:r>
              <a:rPr lang="en-US" sz="2600" dirty="0" err="1" smtClean="0">
                <a:latin typeface="+mj-lt"/>
              </a:rPr>
              <a:t>muối</a:t>
            </a:r>
            <a:r>
              <a:rPr lang="en-US" sz="2600" dirty="0" smtClean="0">
                <a:latin typeface="+mj-lt"/>
              </a:rPr>
              <a:t> </a:t>
            </a:r>
            <a:r>
              <a:rPr lang="en-US" sz="2600" dirty="0" err="1" smtClean="0">
                <a:latin typeface="+mj-lt"/>
              </a:rPr>
              <a:t>i-ốt</a:t>
            </a:r>
            <a:r>
              <a:rPr lang="en-US" sz="2600" dirty="0" smtClean="0">
                <a:latin typeface="+mj-lt"/>
              </a:rPr>
              <a:t> </a:t>
            </a:r>
            <a:r>
              <a:rPr lang="en-US" sz="2600" dirty="0" err="1" smtClean="0">
                <a:latin typeface="+mj-lt"/>
              </a:rPr>
              <a:t>phòng</a:t>
            </a:r>
            <a:r>
              <a:rPr lang="en-US" sz="2600" dirty="0" smtClean="0">
                <a:latin typeface="+mj-lt"/>
              </a:rPr>
              <a:t> </a:t>
            </a:r>
            <a:r>
              <a:rPr lang="en-US" sz="2600" dirty="0" err="1" smtClean="0">
                <a:latin typeface="+mj-lt"/>
              </a:rPr>
              <a:t>chống</a:t>
            </a:r>
            <a:r>
              <a:rPr lang="en-US" sz="2600" dirty="0" smtClean="0">
                <a:latin typeface="+mj-lt"/>
              </a:rPr>
              <a:t> </a:t>
            </a:r>
            <a:r>
              <a:rPr lang="en-US" sz="2600" dirty="0" err="1" smtClean="0">
                <a:latin typeface="+mj-lt"/>
              </a:rPr>
              <a:t>bướu</a:t>
            </a:r>
            <a:r>
              <a:rPr lang="en-US" sz="2600" dirty="0" smtClean="0">
                <a:latin typeface="+mj-lt"/>
              </a:rPr>
              <a:t> </a:t>
            </a:r>
            <a:r>
              <a:rPr lang="en-US" sz="2600" dirty="0" err="1" smtClean="0">
                <a:latin typeface="+mj-lt"/>
              </a:rPr>
              <a:t>cổ</a:t>
            </a:r>
            <a:r>
              <a:rPr lang="en-US" sz="2600" dirty="0" smtClean="0">
                <a:latin typeface="+mj-lt"/>
              </a:rPr>
              <a:t>, </a:t>
            </a:r>
            <a:r>
              <a:rPr lang="en-US" sz="2600" dirty="0" err="1" smtClean="0">
                <a:latin typeface="+mj-lt"/>
              </a:rPr>
              <a:t>bệnh</a:t>
            </a:r>
            <a:r>
              <a:rPr lang="en-US" sz="2600" dirty="0" smtClean="0">
                <a:latin typeface="+mj-lt"/>
              </a:rPr>
              <a:t> </a:t>
            </a:r>
            <a:r>
              <a:rPr lang="en-US" sz="2600" dirty="0" err="1" smtClean="0">
                <a:latin typeface="+mj-lt"/>
              </a:rPr>
              <a:t>đần</a:t>
            </a:r>
            <a:r>
              <a:rPr lang="en-US" sz="2600" dirty="0" smtClean="0">
                <a:latin typeface="+mj-lt"/>
              </a:rPr>
              <a:t> </a:t>
            </a:r>
            <a:r>
              <a:rPr lang="en-US" sz="2600" dirty="0" err="1" smtClean="0">
                <a:latin typeface="+mj-lt"/>
              </a:rPr>
              <a:t>độn</a:t>
            </a:r>
            <a:r>
              <a:rPr lang="en-US" sz="2600" dirty="0" smtClean="0">
                <a:latin typeface="+mj-lt"/>
              </a:rPr>
              <a:t>, tai </a:t>
            </a:r>
            <a:r>
              <a:rPr lang="en-US" sz="2600" dirty="0" err="1" smtClean="0">
                <a:latin typeface="+mj-lt"/>
              </a:rPr>
              <a:t>biến</a:t>
            </a:r>
            <a:r>
              <a:rPr lang="en-US" sz="2600" dirty="0" smtClean="0">
                <a:latin typeface="+mj-lt"/>
              </a:rPr>
              <a:t> </a:t>
            </a:r>
            <a:r>
              <a:rPr lang="en-US" sz="2600" dirty="0" err="1" smtClean="0">
                <a:latin typeface="+mj-lt"/>
              </a:rPr>
              <a:t>sản</a:t>
            </a:r>
            <a:r>
              <a:rPr lang="en-US" sz="2600" dirty="0" smtClean="0">
                <a:latin typeface="+mj-lt"/>
              </a:rPr>
              <a:t> </a:t>
            </a:r>
            <a:r>
              <a:rPr lang="en-US" sz="2600" dirty="0" err="1" smtClean="0">
                <a:latin typeface="+mj-lt"/>
              </a:rPr>
              <a:t>khoa</a:t>
            </a:r>
            <a:r>
              <a:rPr lang="en-US" sz="2600" dirty="0" smtClean="0">
                <a:latin typeface="+mj-lt"/>
              </a:rPr>
              <a:t>, </a:t>
            </a:r>
            <a:r>
              <a:rPr lang="en-US" sz="2600" dirty="0" err="1" smtClean="0">
                <a:latin typeface="+mj-lt"/>
              </a:rPr>
              <a:t>giảm</a:t>
            </a:r>
            <a:r>
              <a:rPr lang="en-US" sz="2600" dirty="0" smtClean="0">
                <a:latin typeface="+mj-lt"/>
              </a:rPr>
              <a:t> </a:t>
            </a:r>
            <a:r>
              <a:rPr lang="en-US" sz="2600" dirty="0" err="1" smtClean="0">
                <a:latin typeface="+mj-lt"/>
              </a:rPr>
              <a:t>năng</a:t>
            </a:r>
            <a:r>
              <a:rPr lang="en-US" sz="2600" dirty="0" smtClean="0">
                <a:latin typeface="+mj-lt"/>
              </a:rPr>
              <a:t> </a:t>
            </a:r>
            <a:r>
              <a:rPr lang="en-US" sz="2600" dirty="0" err="1" smtClean="0">
                <a:latin typeface="+mj-lt"/>
              </a:rPr>
              <a:t>suất</a:t>
            </a:r>
            <a:r>
              <a:rPr lang="en-US" sz="2600" dirty="0" smtClean="0">
                <a:latin typeface="+mj-lt"/>
              </a:rPr>
              <a:t> </a:t>
            </a:r>
            <a:r>
              <a:rPr lang="en-US" sz="2600" dirty="0" err="1" smtClean="0">
                <a:latin typeface="+mj-lt"/>
              </a:rPr>
              <a:t>lao</a:t>
            </a:r>
            <a:r>
              <a:rPr lang="en-US" sz="2600" dirty="0" smtClean="0">
                <a:latin typeface="+mj-lt"/>
              </a:rPr>
              <a:t> </a:t>
            </a:r>
            <a:r>
              <a:rPr lang="en-US" sz="2600" dirty="0" err="1" smtClean="0">
                <a:latin typeface="+mj-lt"/>
              </a:rPr>
              <a:t>động</a:t>
            </a:r>
            <a:r>
              <a:rPr lang="en-US" sz="2600" dirty="0" smtClean="0">
                <a:latin typeface="+mj-lt"/>
              </a:rPr>
              <a:t>, </a:t>
            </a:r>
            <a:r>
              <a:rPr lang="en-US" sz="2600" dirty="0" err="1" smtClean="0">
                <a:latin typeface="+mj-lt"/>
              </a:rPr>
              <a:t>kết</a:t>
            </a:r>
            <a:r>
              <a:rPr lang="en-US" sz="2600" dirty="0" smtClean="0">
                <a:latin typeface="+mj-lt"/>
              </a:rPr>
              <a:t> </a:t>
            </a:r>
            <a:r>
              <a:rPr lang="en-US" sz="2600" dirty="0" err="1" smtClean="0">
                <a:latin typeface="+mj-lt"/>
              </a:rPr>
              <a:t>quả</a:t>
            </a:r>
            <a:r>
              <a:rPr lang="en-US" sz="2600" dirty="0" smtClean="0">
                <a:latin typeface="+mj-lt"/>
              </a:rPr>
              <a:t> </a:t>
            </a:r>
            <a:r>
              <a:rPr lang="en-US" sz="2600" dirty="0" err="1" smtClean="0">
                <a:latin typeface="+mj-lt"/>
              </a:rPr>
              <a:t>học</a:t>
            </a:r>
            <a:r>
              <a:rPr lang="en-US" sz="2600" dirty="0" smtClean="0">
                <a:latin typeface="+mj-lt"/>
              </a:rPr>
              <a:t> </a:t>
            </a:r>
            <a:r>
              <a:rPr lang="en-US" sz="2600" dirty="0" err="1" smtClean="0">
                <a:latin typeface="+mj-lt"/>
              </a:rPr>
              <a:t>tập</a:t>
            </a:r>
            <a:r>
              <a:rPr lang="en-US" sz="2600" dirty="0" smtClean="0">
                <a:latin typeface="+mj-lt"/>
              </a:rPr>
              <a:t>….</a:t>
            </a:r>
          </a:p>
          <a:p>
            <a:pPr algn="just" eaLnBrk="1" hangingPunct="1">
              <a:lnSpc>
                <a:spcPct val="130000"/>
              </a:lnSpc>
            </a:pPr>
            <a:r>
              <a:rPr lang="en-US" sz="2600" dirty="0" err="1" smtClean="0">
                <a:solidFill>
                  <a:srgbClr val="0000FF"/>
                </a:solidFill>
                <a:latin typeface="+mj-lt"/>
              </a:rPr>
              <a:t>Trường</a:t>
            </a:r>
            <a:r>
              <a:rPr lang="en-US" sz="2600" dirty="0" smtClean="0">
                <a:solidFill>
                  <a:srgbClr val="0000FF"/>
                </a:solidFill>
                <a:latin typeface="+mj-lt"/>
              </a:rPr>
              <a:t> </a:t>
            </a:r>
            <a:r>
              <a:rPr lang="en-US" sz="2600" dirty="0" err="1" smtClean="0">
                <a:solidFill>
                  <a:srgbClr val="0000FF"/>
                </a:solidFill>
                <a:latin typeface="+mj-lt"/>
              </a:rPr>
              <a:t>học</a:t>
            </a:r>
            <a:r>
              <a:rPr lang="en-US" sz="2600" dirty="0" smtClean="0">
                <a:solidFill>
                  <a:srgbClr val="0000FF"/>
                </a:solidFill>
                <a:latin typeface="+mj-lt"/>
              </a:rPr>
              <a:t> </a:t>
            </a:r>
            <a:r>
              <a:rPr lang="en-US" sz="2600" dirty="0" err="1" smtClean="0">
                <a:solidFill>
                  <a:srgbClr val="0000FF"/>
                </a:solidFill>
                <a:latin typeface="+mj-lt"/>
              </a:rPr>
              <a:t>bắt</a:t>
            </a:r>
            <a:r>
              <a:rPr lang="en-US" sz="2600" dirty="0" smtClean="0">
                <a:solidFill>
                  <a:srgbClr val="0000FF"/>
                </a:solidFill>
                <a:latin typeface="+mj-lt"/>
              </a:rPr>
              <a:t> </a:t>
            </a:r>
            <a:r>
              <a:rPr lang="en-US" sz="2600" dirty="0" err="1" smtClean="0">
                <a:solidFill>
                  <a:srgbClr val="0000FF"/>
                </a:solidFill>
                <a:latin typeface="+mj-lt"/>
              </a:rPr>
              <a:t>buộc</a:t>
            </a:r>
            <a:r>
              <a:rPr lang="en-US" sz="2600" dirty="0" smtClean="0">
                <a:solidFill>
                  <a:srgbClr val="0000FF"/>
                </a:solidFill>
                <a:latin typeface="+mj-lt"/>
              </a:rPr>
              <a:t> </a:t>
            </a:r>
            <a:r>
              <a:rPr lang="en-US" sz="2600" dirty="0" err="1" smtClean="0">
                <a:solidFill>
                  <a:srgbClr val="0000FF"/>
                </a:solidFill>
                <a:latin typeface="+mj-lt"/>
              </a:rPr>
              <a:t>sử</a:t>
            </a:r>
            <a:r>
              <a:rPr lang="en-US" sz="2600" dirty="0" smtClean="0">
                <a:solidFill>
                  <a:srgbClr val="0000FF"/>
                </a:solidFill>
                <a:latin typeface="+mj-lt"/>
              </a:rPr>
              <a:t> </a:t>
            </a:r>
            <a:r>
              <a:rPr lang="en-US" sz="2600" dirty="0" err="1" smtClean="0">
                <a:solidFill>
                  <a:srgbClr val="0000FF"/>
                </a:solidFill>
                <a:latin typeface="+mj-lt"/>
              </a:rPr>
              <a:t>dụng</a:t>
            </a:r>
            <a:r>
              <a:rPr lang="en-US" sz="2600" dirty="0" smtClean="0">
                <a:solidFill>
                  <a:srgbClr val="0000FF"/>
                </a:solidFill>
                <a:latin typeface="+mj-lt"/>
              </a:rPr>
              <a:t> </a:t>
            </a:r>
            <a:r>
              <a:rPr lang="en-US" sz="2600" err="1" smtClean="0">
                <a:solidFill>
                  <a:srgbClr val="0000FF"/>
                </a:solidFill>
                <a:latin typeface="+mj-lt"/>
              </a:rPr>
              <a:t>muối</a:t>
            </a:r>
            <a:r>
              <a:rPr lang="en-US" sz="2600" smtClean="0">
                <a:solidFill>
                  <a:srgbClr val="0000FF"/>
                </a:solidFill>
                <a:latin typeface="+mj-lt"/>
              </a:rPr>
              <a:t> </a:t>
            </a:r>
            <a:r>
              <a:rPr lang="en-US" sz="2600" smtClean="0">
                <a:solidFill>
                  <a:srgbClr val="0000FF"/>
                </a:solidFill>
                <a:latin typeface="+mj-lt"/>
              </a:rPr>
              <a:t>i-ốt</a:t>
            </a:r>
            <a:r>
              <a:rPr lang="vi-VN" sz="2600" smtClean="0">
                <a:solidFill>
                  <a:srgbClr val="0000FF"/>
                </a:solidFill>
                <a:latin typeface="+mj-lt"/>
              </a:rPr>
              <a:t>, </a:t>
            </a:r>
            <a:r>
              <a:rPr lang="vi-VN" sz="2600" err="1" smtClean="0">
                <a:solidFill>
                  <a:srgbClr val="0000FF"/>
                </a:solidFill>
                <a:latin typeface="+mj-lt"/>
              </a:rPr>
              <a:t>hạt </a:t>
            </a:r>
            <a:r>
              <a:rPr lang="vi-VN" sz="2600" smtClean="0">
                <a:solidFill>
                  <a:srgbClr val="0000FF"/>
                </a:solidFill>
                <a:latin typeface="+mj-lt"/>
              </a:rPr>
              <a:t>nêm</a:t>
            </a:r>
            <a:r>
              <a:rPr lang="en-US" sz="2600" smtClean="0">
                <a:solidFill>
                  <a:srgbClr val="0000FF"/>
                </a:solidFill>
                <a:latin typeface="+mj-lt"/>
              </a:rPr>
              <a:t> bổ sung</a:t>
            </a:r>
            <a:r>
              <a:rPr lang="vi-VN" sz="2600" smtClean="0">
                <a:solidFill>
                  <a:srgbClr val="0000FF"/>
                </a:solidFill>
                <a:latin typeface="+mj-lt"/>
              </a:rPr>
              <a:t> </a:t>
            </a:r>
            <a:r>
              <a:rPr lang="en-US" sz="2600" err="1" smtClean="0">
                <a:solidFill>
                  <a:srgbClr val="0000FF"/>
                </a:solidFill>
                <a:latin typeface="+mj-lt"/>
              </a:rPr>
              <a:t>i</a:t>
            </a:r>
            <a:r>
              <a:rPr lang="vi-VN" sz="2600" err="1" smtClean="0">
                <a:solidFill>
                  <a:srgbClr val="0000FF"/>
                </a:solidFill>
                <a:latin typeface="+mj-lt"/>
              </a:rPr>
              <a:t>ốt khi chế biến thức ăn</a:t>
            </a:r>
            <a:r>
              <a:rPr lang="en-US" sz="2600" smtClean="0">
                <a:solidFill>
                  <a:srgbClr val="0000FF"/>
                </a:solidFill>
                <a:latin typeface="+mj-lt"/>
              </a:rPr>
              <a:t>.</a:t>
            </a:r>
            <a:endParaRPr lang="en-US" sz="2600" dirty="0" smtClean="0">
              <a:solidFill>
                <a:srgbClr val="0000FF"/>
              </a:solidFill>
              <a:latin typeface="+mj-lt"/>
            </a:endParaRPr>
          </a:p>
        </p:txBody>
      </p:sp>
      <p:pic>
        <p:nvPicPr>
          <p:cNvPr id="4" name="Picture 16" descr="Iot01"/>
          <p:cNvPicPr>
            <a:picLocks noChangeAspect="1" noChangeArrowheads="1"/>
          </p:cNvPicPr>
          <p:nvPr/>
        </p:nvPicPr>
        <p:blipFill>
          <a:blip r:embed="rId3" cstate="print"/>
          <a:srcRect/>
          <a:stretch>
            <a:fillRect/>
          </a:stretch>
        </p:blipFill>
        <p:spPr bwMode="auto">
          <a:xfrm>
            <a:off x="4800600" y="4191000"/>
            <a:ext cx="2306782" cy="1879600"/>
          </a:xfrm>
          <a:prstGeom prst="rect">
            <a:avLst/>
          </a:prstGeom>
          <a:noFill/>
          <a:ln w="9525">
            <a:noFill/>
            <a:miter lim="800000"/>
            <a:headEnd/>
            <a:tailEnd/>
          </a:ln>
        </p:spPr>
      </p:pic>
      <p:pic>
        <p:nvPicPr>
          <p:cNvPr id="5" name="Picture 2" descr="C:\Users\Nha\Pictures\CHEN PP\hatnem.png"/>
          <p:cNvPicPr>
            <a:picLocks noChangeAspect="1" noChangeArrowheads="1"/>
          </p:cNvPicPr>
          <p:nvPr/>
        </p:nvPicPr>
        <p:blipFill>
          <a:blip r:embed="rId4" cstate="print"/>
          <a:srcRect/>
          <a:stretch>
            <a:fillRect/>
          </a:stretch>
        </p:blipFill>
        <p:spPr bwMode="auto">
          <a:xfrm>
            <a:off x="1905000" y="3886200"/>
            <a:ext cx="2057400" cy="2732649"/>
          </a:xfrm>
          <a:prstGeom prst="rect">
            <a:avLst/>
          </a:prstGeom>
          <a:noFill/>
        </p:spPr>
      </p:pic>
    </p:spTree>
    <p:extLst>
      <p:ext uri="{BB962C8B-B14F-4D97-AF65-F5344CB8AC3E}">
        <p14:creationId xmlns:p14="http://schemas.microsoft.com/office/powerpoint/2010/main" xmlns="" val="348337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67544" y="188640"/>
            <a:ext cx="8229600" cy="685800"/>
          </a:xfrm>
        </p:spPr>
        <p:txBody>
          <a:bodyPr/>
          <a:lstStyle/>
          <a:p>
            <a:r>
              <a:rPr lang="en-US" dirty="0" err="1" smtClean="0">
                <a:latin typeface="Arial" pitchFamily="34" charset="0"/>
                <a:cs typeface="Arial" pitchFamily="34" charset="0"/>
              </a:rPr>
              <a:t>Kế</a:t>
            </a:r>
            <a:r>
              <a:rPr lang="en-US" dirty="0" smtClean="0">
                <a:latin typeface="Arial" pitchFamily="34" charset="0"/>
                <a:cs typeface="Arial" pitchFamily="34" charset="0"/>
              </a:rPr>
              <a:t> </a:t>
            </a:r>
            <a:r>
              <a:rPr lang="en-US" dirty="0" err="1" smtClean="0">
                <a:latin typeface="Arial" pitchFamily="34" charset="0"/>
                <a:cs typeface="Arial" pitchFamily="34" charset="0"/>
              </a:rPr>
              <a:t>hoạch</a:t>
            </a:r>
            <a:r>
              <a:rPr lang="en-US" dirty="0" smtClean="0">
                <a:latin typeface="Arial" pitchFamily="34" charset="0"/>
                <a:cs typeface="Arial" pitchFamily="34" charset="0"/>
              </a:rPr>
              <a:t> </a:t>
            </a:r>
            <a:r>
              <a:rPr lang="en-US" dirty="0" err="1" smtClean="0">
                <a:latin typeface="Arial" pitchFamily="34" charset="0"/>
                <a:cs typeface="Arial" pitchFamily="34" charset="0"/>
              </a:rPr>
              <a:t>năm</a:t>
            </a:r>
            <a:r>
              <a:rPr lang="en-US" dirty="0" smtClean="0">
                <a:latin typeface="Arial" pitchFamily="34" charset="0"/>
                <a:cs typeface="Arial" pitchFamily="34" charset="0"/>
              </a:rPr>
              <a:t> </a:t>
            </a:r>
            <a:r>
              <a:rPr lang="en-US" dirty="0" err="1" smtClean="0">
                <a:latin typeface="Arial" pitchFamily="34" charset="0"/>
                <a:cs typeface="Arial" pitchFamily="34" charset="0"/>
              </a:rPr>
              <a:t>học</a:t>
            </a:r>
            <a:r>
              <a:rPr lang="en-US" dirty="0" smtClean="0">
                <a:latin typeface="Arial" pitchFamily="34" charset="0"/>
                <a:cs typeface="Arial" pitchFamily="34" charset="0"/>
              </a:rPr>
              <a:t> 2016- 2017</a:t>
            </a:r>
          </a:p>
        </p:txBody>
      </p:sp>
      <p:sp>
        <p:nvSpPr>
          <p:cNvPr id="10243" name="Rectangle 3"/>
          <p:cNvSpPr>
            <a:spLocks noGrp="1"/>
          </p:cNvSpPr>
          <p:nvPr>
            <p:ph type="body" idx="1"/>
          </p:nvPr>
        </p:nvSpPr>
        <p:spPr>
          <a:xfrm>
            <a:off x="467544" y="1124744"/>
            <a:ext cx="8229600" cy="5112568"/>
          </a:xfrm>
        </p:spPr>
        <p:txBody>
          <a:bodyPr/>
          <a:lstStyle/>
          <a:p>
            <a:pPr marL="0" lvl="1" indent="0">
              <a:buNone/>
            </a:pPr>
            <a:r>
              <a:rPr lang="en-US" dirty="0" err="1"/>
              <a:t>Tiếp</a:t>
            </a:r>
            <a:r>
              <a:rPr lang="en-US" dirty="0"/>
              <a:t> </a:t>
            </a:r>
            <a:r>
              <a:rPr lang="en-US" dirty="0" err="1"/>
              <a:t>tục</a:t>
            </a:r>
            <a:r>
              <a:rPr lang="en-US" dirty="0"/>
              <a:t> </a:t>
            </a:r>
            <a:r>
              <a:rPr lang="vi-VN" dirty="0" smtClean="0"/>
              <a:t>triển </a:t>
            </a:r>
            <a:r>
              <a:rPr lang="vi-VN" dirty="0"/>
              <a:t>khai Chương trình Dinh dưỡng học đường với nhiều giải pháp can thiệp về </a:t>
            </a:r>
            <a:r>
              <a:rPr lang="en-US" dirty="0" smtClean="0"/>
              <a:t>DD </a:t>
            </a:r>
            <a:r>
              <a:rPr lang="en-US" dirty="0" err="1"/>
              <a:t>và</a:t>
            </a:r>
            <a:r>
              <a:rPr lang="en-US" dirty="0"/>
              <a:t> </a:t>
            </a:r>
            <a:r>
              <a:rPr lang="vi-VN" dirty="0"/>
              <a:t>vận động</a:t>
            </a:r>
            <a:r>
              <a:rPr lang="en-US" dirty="0"/>
              <a:t> </a:t>
            </a:r>
            <a:r>
              <a:rPr lang="en-US" dirty="0" err="1"/>
              <a:t>hợp</a:t>
            </a:r>
            <a:r>
              <a:rPr lang="en-US" dirty="0"/>
              <a:t> </a:t>
            </a:r>
            <a:r>
              <a:rPr lang="en-US" dirty="0" err="1"/>
              <a:t>lý</a:t>
            </a:r>
            <a:r>
              <a:rPr lang="vi-VN" dirty="0"/>
              <a:t> cho học sinh </a:t>
            </a:r>
            <a:r>
              <a:rPr lang="en-US" dirty="0" err="1"/>
              <a:t>nhằm</a:t>
            </a:r>
            <a:r>
              <a:rPr lang="en-US" dirty="0"/>
              <a:t> </a:t>
            </a:r>
            <a:r>
              <a:rPr lang="en-US" dirty="0" err="1"/>
              <a:t>mục</a:t>
            </a:r>
            <a:r>
              <a:rPr lang="en-US" dirty="0"/>
              <a:t> </a:t>
            </a:r>
            <a:r>
              <a:rPr lang="en-US" dirty="0" err="1"/>
              <a:t>tiêu</a:t>
            </a:r>
            <a:r>
              <a:rPr lang="vi-VN" dirty="0"/>
              <a:t> kiểm soát tình trạng </a:t>
            </a:r>
            <a:r>
              <a:rPr lang="en-US" dirty="0" smtClean="0"/>
              <a:t>TC-BP</a:t>
            </a:r>
            <a:r>
              <a:rPr lang="vi-VN" dirty="0" smtClean="0"/>
              <a:t>, </a:t>
            </a:r>
            <a:r>
              <a:rPr lang="en-US" dirty="0" smtClean="0"/>
              <a:t>SDD </a:t>
            </a:r>
            <a:r>
              <a:rPr lang="en-US" dirty="0" err="1" smtClean="0"/>
              <a:t>và</a:t>
            </a:r>
            <a:r>
              <a:rPr lang="vi-VN" dirty="0" smtClean="0"/>
              <a:t> </a:t>
            </a:r>
            <a:r>
              <a:rPr lang="vi-VN" dirty="0"/>
              <a:t>thiếu </a:t>
            </a:r>
            <a:r>
              <a:rPr lang="en-US" dirty="0" smtClean="0"/>
              <a:t>VCDD: </a:t>
            </a:r>
          </a:p>
          <a:p>
            <a:pPr marL="342900" lvl="1" indent="-342900">
              <a:buFontTx/>
              <a:buChar char="•"/>
            </a:pPr>
            <a:r>
              <a:rPr lang="en-US" dirty="0" err="1" smtClean="0"/>
              <a:t>Truyền</a:t>
            </a:r>
            <a:r>
              <a:rPr lang="en-US" dirty="0" smtClean="0"/>
              <a:t> </a:t>
            </a:r>
            <a:r>
              <a:rPr lang="en-US" dirty="0" err="1"/>
              <a:t>thông</a:t>
            </a:r>
            <a:r>
              <a:rPr lang="en-US" dirty="0"/>
              <a:t> </a:t>
            </a:r>
            <a:r>
              <a:rPr lang="en-US" dirty="0" err="1"/>
              <a:t>giáo</a:t>
            </a:r>
            <a:r>
              <a:rPr lang="en-US" dirty="0"/>
              <a:t> </a:t>
            </a:r>
            <a:r>
              <a:rPr lang="en-US" dirty="0" err="1"/>
              <a:t>dục</a:t>
            </a:r>
            <a:r>
              <a:rPr lang="en-US" dirty="0"/>
              <a:t>, </a:t>
            </a:r>
            <a:r>
              <a:rPr lang="en-US" dirty="0" err="1" smtClean="0"/>
              <a:t>tập</a:t>
            </a:r>
            <a:r>
              <a:rPr lang="en-US" dirty="0" smtClean="0"/>
              <a:t> </a:t>
            </a:r>
            <a:r>
              <a:rPr lang="en-US" dirty="0" err="1"/>
              <a:t>huấn</a:t>
            </a:r>
            <a:r>
              <a:rPr lang="en-US" dirty="0"/>
              <a:t>, </a:t>
            </a:r>
            <a:endParaRPr lang="en-US" dirty="0" smtClean="0"/>
          </a:p>
          <a:p>
            <a:pPr marL="342900" lvl="1" indent="-342900">
              <a:buFontTx/>
              <a:buChar char="•"/>
            </a:pPr>
            <a:r>
              <a:rPr lang="en-US" dirty="0" err="1" smtClean="0"/>
              <a:t>Triển</a:t>
            </a:r>
            <a:r>
              <a:rPr lang="en-US" dirty="0" smtClean="0"/>
              <a:t> </a:t>
            </a:r>
            <a:r>
              <a:rPr lang="en-US" dirty="0" err="1"/>
              <a:t>khai</a:t>
            </a:r>
            <a:r>
              <a:rPr lang="en-US" dirty="0"/>
              <a:t> </a:t>
            </a:r>
            <a:r>
              <a:rPr lang="en-US" dirty="0" err="1"/>
              <a:t>bữa</a:t>
            </a:r>
            <a:r>
              <a:rPr lang="en-US" dirty="0"/>
              <a:t> </a:t>
            </a:r>
            <a:r>
              <a:rPr lang="en-US" dirty="0" err="1"/>
              <a:t>ăn</a:t>
            </a:r>
            <a:r>
              <a:rPr lang="en-US" dirty="0"/>
              <a:t> </a:t>
            </a:r>
            <a:r>
              <a:rPr lang="en-US" dirty="0" err="1"/>
              <a:t>học</a:t>
            </a:r>
            <a:r>
              <a:rPr lang="en-US" dirty="0"/>
              <a:t> </a:t>
            </a:r>
            <a:r>
              <a:rPr lang="en-US" dirty="0" err="1"/>
              <a:t>đường</a:t>
            </a:r>
            <a:r>
              <a:rPr lang="en-US" dirty="0"/>
              <a:t>, </a:t>
            </a:r>
            <a:endParaRPr lang="en-US" dirty="0" smtClean="0"/>
          </a:p>
          <a:p>
            <a:pPr marL="342900" lvl="1" indent="-342900">
              <a:buFontTx/>
              <a:buChar char="•"/>
            </a:pPr>
            <a:r>
              <a:rPr lang="en-US" dirty="0" err="1"/>
              <a:t>H</a:t>
            </a:r>
            <a:r>
              <a:rPr lang="en-US" dirty="0" err="1" smtClean="0"/>
              <a:t>oạt</a:t>
            </a:r>
            <a:r>
              <a:rPr lang="en-US" dirty="0" smtClean="0"/>
              <a:t> </a:t>
            </a:r>
            <a:r>
              <a:rPr lang="en-US" dirty="0" err="1"/>
              <a:t>động</a:t>
            </a:r>
            <a:r>
              <a:rPr lang="en-US" dirty="0"/>
              <a:t> </a:t>
            </a:r>
            <a:r>
              <a:rPr lang="en-US" dirty="0" err="1"/>
              <a:t>phòng</a:t>
            </a:r>
            <a:r>
              <a:rPr lang="en-US" dirty="0"/>
              <a:t> </a:t>
            </a:r>
            <a:r>
              <a:rPr lang="en-US" dirty="0" err="1"/>
              <a:t>chống</a:t>
            </a:r>
            <a:r>
              <a:rPr lang="en-US" dirty="0"/>
              <a:t> </a:t>
            </a:r>
            <a:r>
              <a:rPr lang="en-US" dirty="0" err="1"/>
              <a:t>thiếu</a:t>
            </a:r>
            <a:r>
              <a:rPr lang="en-US" dirty="0"/>
              <a:t> vitamin </a:t>
            </a:r>
            <a:r>
              <a:rPr lang="en-US" dirty="0" smtClean="0"/>
              <a:t>A</a:t>
            </a:r>
          </a:p>
          <a:p>
            <a:pPr marL="342900" lvl="1" indent="-342900">
              <a:buFontTx/>
              <a:buChar char="•"/>
            </a:pPr>
            <a:r>
              <a:rPr lang="en-US" dirty="0" err="1"/>
              <a:t>Hoạt</a:t>
            </a:r>
            <a:r>
              <a:rPr lang="en-US" dirty="0"/>
              <a:t> </a:t>
            </a:r>
            <a:r>
              <a:rPr lang="en-US" dirty="0" err="1"/>
              <a:t>động</a:t>
            </a:r>
            <a:r>
              <a:rPr lang="en-US" dirty="0"/>
              <a:t> </a:t>
            </a:r>
            <a:r>
              <a:rPr lang="en-US" dirty="0" err="1" smtClean="0"/>
              <a:t>thiếu</a:t>
            </a:r>
            <a:r>
              <a:rPr lang="en-US" dirty="0" smtClean="0"/>
              <a:t> </a:t>
            </a:r>
            <a:r>
              <a:rPr lang="en-US" dirty="0" err="1"/>
              <a:t>máu</a:t>
            </a:r>
            <a:r>
              <a:rPr lang="en-US" dirty="0"/>
              <a:t> </a:t>
            </a:r>
            <a:r>
              <a:rPr lang="en-US" dirty="0" err="1"/>
              <a:t>dinh</a:t>
            </a:r>
            <a:r>
              <a:rPr lang="en-US" dirty="0"/>
              <a:t> </a:t>
            </a:r>
            <a:r>
              <a:rPr lang="en-US" dirty="0" err="1" smtClean="0"/>
              <a:t>dưỡng</a:t>
            </a:r>
            <a:endParaRPr lang="en-US" dirty="0" smtClean="0"/>
          </a:p>
          <a:p>
            <a:pPr marL="342900" lvl="1" indent="-342900">
              <a:buFontTx/>
              <a:buChar char="•"/>
            </a:pPr>
            <a:r>
              <a:rPr lang="en-US" dirty="0" err="1"/>
              <a:t>Hoạt</a:t>
            </a:r>
            <a:r>
              <a:rPr lang="en-US" dirty="0"/>
              <a:t> </a:t>
            </a:r>
            <a:r>
              <a:rPr lang="en-US" dirty="0" err="1"/>
              <a:t>động</a:t>
            </a:r>
            <a:r>
              <a:rPr lang="en-US" dirty="0"/>
              <a:t> </a:t>
            </a:r>
            <a:r>
              <a:rPr lang="en-US" dirty="0" err="1" smtClean="0"/>
              <a:t>phòng</a:t>
            </a:r>
            <a:r>
              <a:rPr lang="en-US" dirty="0" smtClean="0"/>
              <a:t> </a:t>
            </a:r>
            <a:r>
              <a:rPr lang="en-US" dirty="0" err="1"/>
              <a:t>chống</a:t>
            </a:r>
            <a:r>
              <a:rPr lang="en-US" dirty="0"/>
              <a:t> </a:t>
            </a:r>
            <a:r>
              <a:rPr lang="en-US" dirty="0" err="1"/>
              <a:t>các</a:t>
            </a:r>
            <a:r>
              <a:rPr lang="en-US" dirty="0"/>
              <a:t> </a:t>
            </a:r>
            <a:r>
              <a:rPr lang="en-US" dirty="0" err="1"/>
              <a:t>rối</a:t>
            </a:r>
            <a:r>
              <a:rPr lang="en-US" dirty="0"/>
              <a:t> </a:t>
            </a:r>
            <a:r>
              <a:rPr lang="en-US" dirty="0" err="1"/>
              <a:t>loạn</a:t>
            </a:r>
            <a:r>
              <a:rPr lang="en-US" dirty="0"/>
              <a:t> do </a:t>
            </a:r>
            <a:r>
              <a:rPr lang="en-US" dirty="0" err="1"/>
              <a:t>thiếu</a:t>
            </a:r>
            <a:r>
              <a:rPr lang="en-US" dirty="0"/>
              <a:t> </a:t>
            </a:r>
            <a:r>
              <a:rPr lang="en-US" dirty="0" err="1" smtClean="0"/>
              <a:t>iốt</a:t>
            </a:r>
            <a:endParaRPr lang="en-US" dirty="0" smtClean="0"/>
          </a:p>
          <a:p>
            <a:pPr marL="342900" lvl="1" indent="-342900">
              <a:buFontTx/>
              <a:buChar char="•"/>
            </a:pPr>
            <a:r>
              <a:rPr lang="en-US" dirty="0" err="1" smtClean="0"/>
              <a:t>Kiểm</a:t>
            </a:r>
            <a:r>
              <a:rPr lang="en-US" dirty="0" smtClean="0"/>
              <a:t> </a:t>
            </a:r>
            <a:r>
              <a:rPr lang="en-US" dirty="0" err="1"/>
              <a:t>tra</a:t>
            </a:r>
            <a:r>
              <a:rPr lang="en-US" dirty="0"/>
              <a:t>, </a:t>
            </a:r>
            <a:r>
              <a:rPr lang="en-US" dirty="0" err="1"/>
              <a:t>giám</a:t>
            </a:r>
            <a:r>
              <a:rPr lang="en-US" dirty="0"/>
              <a:t> </a:t>
            </a:r>
            <a:r>
              <a:rPr lang="en-US" dirty="0" err="1" smtClean="0"/>
              <a:t>sát</a:t>
            </a:r>
            <a:r>
              <a:rPr lang="en-US" dirty="0" smtClean="0"/>
              <a:t>…</a:t>
            </a:r>
            <a:endParaRPr lang="en-US" dirty="0">
              <a:ea typeface="+mn-ea"/>
            </a:endParaRPr>
          </a:p>
          <a:p>
            <a:pPr marL="342900" lvl="1" indent="-342900">
              <a:buFontTx/>
              <a:buChar char="•"/>
            </a:pPr>
            <a:endParaRPr lang="en-US"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381000"/>
            <a:ext cx="8229600" cy="685800"/>
          </a:xfrm>
        </p:spPr>
        <p:txBody>
          <a:bodyPr/>
          <a:lstStyle/>
          <a:p>
            <a:r>
              <a:rPr lang="en-US" smtClean="0">
                <a:latin typeface="Arial" pitchFamily="34" charset="0"/>
                <a:cs typeface="Arial" pitchFamily="34" charset="0"/>
              </a:rPr>
              <a:t>Phối hợp thực hiện</a:t>
            </a:r>
          </a:p>
        </p:txBody>
      </p:sp>
      <p:sp>
        <p:nvSpPr>
          <p:cNvPr id="11267" name="Rectangle 3"/>
          <p:cNvSpPr>
            <a:spLocks noGrp="1"/>
          </p:cNvSpPr>
          <p:nvPr>
            <p:ph type="body" idx="1"/>
          </p:nvPr>
        </p:nvSpPr>
        <p:spPr>
          <a:xfrm>
            <a:off x="395536" y="1628800"/>
            <a:ext cx="8435280" cy="4525963"/>
          </a:xfrm>
        </p:spPr>
        <p:txBody>
          <a:bodyPr/>
          <a:lstStyle/>
          <a:p>
            <a:pPr>
              <a:lnSpc>
                <a:spcPct val="130000"/>
              </a:lnSpc>
              <a:spcBef>
                <a:spcPts val="0"/>
              </a:spcBef>
            </a:pPr>
            <a:r>
              <a:rPr lang="en-US" dirty="0" err="1" smtClean="0">
                <a:latin typeface="+mj-lt"/>
                <a:cs typeface="Times New Roman" pitchFamily="18" charset="0"/>
              </a:rPr>
              <a:t>Trung</a:t>
            </a:r>
            <a:r>
              <a:rPr lang="en-US" dirty="0" smtClean="0">
                <a:latin typeface="+mj-lt"/>
                <a:cs typeface="Times New Roman" pitchFamily="18" charset="0"/>
              </a:rPr>
              <a:t> </a:t>
            </a:r>
            <a:r>
              <a:rPr lang="en-US" dirty="0" err="1" smtClean="0">
                <a:latin typeface="+mj-lt"/>
                <a:cs typeface="Times New Roman" pitchFamily="18" charset="0"/>
              </a:rPr>
              <a:t>tâm</a:t>
            </a:r>
            <a:r>
              <a:rPr lang="en-US" dirty="0" smtClean="0">
                <a:latin typeface="+mj-lt"/>
                <a:cs typeface="Times New Roman" pitchFamily="18" charset="0"/>
              </a:rPr>
              <a:t> </a:t>
            </a:r>
            <a:r>
              <a:rPr lang="en-US" dirty="0" err="1" smtClean="0">
                <a:latin typeface="+mj-lt"/>
                <a:cs typeface="Times New Roman" pitchFamily="18" charset="0"/>
              </a:rPr>
              <a:t>Dinh</a:t>
            </a:r>
            <a:r>
              <a:rPr lang="en-US" dirty="0" smtClean="0">
                <a:latin typeface="+mj-lt"/>
                <a:cs typeface="Times New Roman" pitchFamily="18" charset="0"/>
              </a:rPr>
              <a:t> </a:t>
            </a:r>
            <a:r>
              <a:rPr lang="en-US" dirty="0" err="1" smtClean="0">
                <a:latin typeface="+mj-lt"/>
                <a:cs typeface="Times New Roman" pitchFamily="18" charset="0"/>
              </a:rPr>
              <a:t>dưỡng</a:t>
            </a:r>
            <a:r>
              <a:rPr lang="en-US" dirty="0" smtClean="0">
                <a:latin typeface="+mj-lt"/>
                <a:cs typeface="Times New Roman" pitchFamily="18" charset="0"/>
              </a:rPr>
              <a:t> TPHCM</a:t>
            </a:r>
          </a:p>
          <a:p>
            <a:pPr>
              <a:lnSpc>
                <a:spcPct val="130000"/>
              </a:lnSpc>
              <a:spcBef>
                <a:spcPts val="0"/>
              </a:spcBef>
            </a:pPr>
            <a:r>
              <a:rPr lang="en-US" dirty="0" err="1" smtClean="0">
                <a:latin typeface="+mj-lt"/>
                <a:cs typeface="Times New Roman" pitchFamily="18" charset="0"/>
              </a:rPr>
              <a:t>Sở</a:t>
            </a:r>
            <a:r>
              <a:rPr lang="en-US" dirty="0" smtClean="0">
                <a:latin typeface="+mj-lt"/>
                <a:cs typeface="Times New Roman" pitchFamily="18" charset="0"/>
              </a:rPr>
              <a:t> </a:t>
            </a:r>
            <a:r>
              <a:rPr lang="en-US" dirty="0" err="1" smtClean="0">
                <a:latin typeface="+mj-lt"/>
                <a:cs typeface="Times New Roman" pitchFamily="18" charset="0"/>
              </a:rPr>
              <a:t>Giáo</a:t>
            </a:r>
            <a:r>
              <a:rPr lang="en-US" dirty="0" smtClean="0">
                <a:latin typeface="+mj-lt"/>
                <a:cs typeface="Times New Roman" pitchFamily="18" charset="0"/>
              </a:rPr>
              <a:t> </a:t>
            </a:r>
            <a:r>
              <a:rPr lang="en-US" dirty="0" err="1" smtClean="0">
                <a:latin typeface="+mj-lt"/>
                <a:cs typeface="Times New Roman" pitchFamily="18" charset="0"/>
              </a:rPr>
              <a:t>dục</a:t>
            </a:r>
            <a:r>
              <a:rPr lang="en-US" dirty="0" smtClean="0">
                <a:latin typeface="+mj-lt"/>
                <a:cs typeface="Times New Roman" pitchFamily="18" charset="0"/>
              </a:rPr>
              <a:t> </a:t>
            </a:r>
            <a:r>
              <a:rPr lang="en-US" dirty="0" err="1" smtClean="0">
                <a:latin typeface="+mj-lt"/>
                <a:cs typeface="Times New Roman" pitchFamily="18" charset="0"/>
              </a:rPr>
              <a:t>và</a:t>
            </a:r>
            <a:r>
              <a:rPr lang="en-US" dirty="0" smtClean="0">
                <a:latin typeface="+mj-lt"/>
                <a:cs typeface="Times New Roman" pitchFamily="18" charset="0"/>
              </a:rPr>
              <a:t> </a:t>
            </a:r>
            <a:r>
              <a:rPr lang="en-US" dirty="0" err="1" smtClean="0">
                <a:latin typeface="+mj-lt"/>
                <a:cs typeface="Times New Roman" pitchFamily="18" charset="0"/>
              </a:rPr>
              <a:t>Đào</a:t>
            </a:r>
            <a:r>
              <a:rPr lang="en-US" dirty="0" smtClean="0">
                <a:latin typeface="+mj-lt"/>
                <a:cs typeface="Times New Roman" pitchFamily="18" charset="0"/>
              </a:rPr>
              <a:t> </a:t>
            </a:r>
            <a:r>
              <a:rPr lang="en-US" dirty="0" err="1" smtClean="0">
                <a:latin typeface="+mj-lt"/>
                <a:cs typeface="Times New Roman" pitchFamily="18" charset="0"/>
              </a:rPr>
              <a:t>tạo</a:t>
            </a:r>
            <a:r>
              <a:rPr lang="en-US" dirty="0" smtClean="0">
                <a:latin typeface="+mj-lt"/>
                <a:cs typeface="Times New Roman" pitchFamily="18" charset="0"/>
              </a:rPr>
              <a:t> TPHCM</a:t>
            </a:r>
          </a:p>
          <a:p>
            <a:pPr>
              <a:lnSpc>
                <a:spcPct val="130000"/>
              </a:lnSpc>
              <a:spcBef>
                <a:spcPts val="0"/>
              </a:spcBef>
            </a:pPr>
            <a:r>
              <a:rPr lang="en-US" dirty="0" err="1" smtClean="0">
                <a:latin typeface="+mj-lt"/>
                <a:cs typeface="Times New Roman" pitchFamily="18" charset="0"/>
              </a:rPr>
              <a:t>Phòng</a:t>
            </a:r>
            <a:r>
              <a:rPr lang="en-US" dirty="0" smtClean="0">
                <a:latin typeface="+mj-lt"/>
                <a:cs typeface="Times New Roman" pitchFamily="18" charset="0"/>
              </a:rPr>
              <a:t> </a:t>
            </a:r>
            <a:r>
              <a:rPr lang="en-US" dirty="0" err="1" smtClean="0">
                <a:latin typeface="+mj-lt"/>
                <a:cs typeface="Times New Roman" pitchFamily="18" charset="0"/>
              </a:rPr>
              <a:t>Giáo</a:t>
            </a:r>
            <a:r>
              <a:rPr lang="en-US" dirty="0" smtClean="0">
                <a:latin typeface="+mj-lt"/>
                <a:cs typeface="Times New Roman" pitchFamily="18" charset="0"/>
              </a:rPr>
              <a:t> </a:t>
            </a:r>
            <a:r>
              <a:rPr lang="en-US" dirty="0" err="1" smtClean="0">
                <a:latin typeface="+mj-lt"/>
                <a:cs typeface="Times New Roman" pitchFamily="18" charset="0"/>
              </a:rPr>
              <a:t>dục</a:t>
            </a:r>
            <a:r>
              <a:rPr lang="en-US" dirty="0" smtClean="0">
                <a:latin typeface="+mj-lt"/>
                <a:cs typeface="Times New Roman" pitchFamily="18" charset="0"/>
              </a:rPr>
              <a:t> </a:t>
            </a:r>
            <a:r>
              <a:rPr lang="en-US" dirty="0" err="1" smtClean="0">
                <a:latin typeface="+mj-lt"/>
                <a:cs typeface="Times New Roman" pitchFamily="18" charset="0"/>
              </a:rPr>
              <a:t>và</a:t>
            </a:r>
            <a:r>
              <a:rPr lang="en-US" dirty="0" smtClean="0">
                <a:latin typeface="+mj-lt"/>
                <a:cs typeface="Times New Roman" pitchFamily="18" charset="0"/>
              </a:rPr>
              <a:t> </a:t>
            </a:r>
            <a:r>
              <a:rPr lang="en-US" dirty="0" err="1" smtClean="0">
                <a:latin typeface="+mj-lt"/>
                <a:cs typeface="Times New Roman" pitchFamily="18" charset="0"/>
              </a:rPr>
              <a:t>Đào</a:t>
            </a:r>
            <a:r>
              <a:rPr lang="en-US" dirty="0" smtClean="0">
                <a:latin typeface="+mj-lt"/>
                <a:cs typeface="Times New Roman" pitchFamily="18" charset="0"/>
              </a:rPr>
              <a:t> </a:t>
            </a:r>
            <a:r>
              <a:rPr lang="en-US" dirty="0" err="1" smtClean="0">
                <a:latin typeface="+mj-lt"/>
                <a:cs typeface="Times New Roman" pitchFamily="18" charset="0"/>
              </a:rPr>
              <a:t>tạo</a:t>
            </a:r>
            <a:r>
              <a:rPr lang="en-US" dirty="0" smtClean="0">
                <a:latin typeface="+mj-lt"/>
                <a:cs typeface="Times New Roman" pitchFamily="18" charset="0"/>
              </a:rPr>
              <a:t> 24 </a:t>
            </a:r>
            <a:r>
              <a:rPr lang="en-US" dirty="0" err="1" smtClean="0">
                <a:latin typeface="+mj-lt"/>
                <a:cs typeface="Times New Roman" pitchFamily="18" charset="0"/>
              </a:rPr>
              <a:t>quận</a:t>
            </a:r>
            <a:r>
              <a:rPr lang="en-US" dirty="0" smtClean="0">
                <a:latin typeface="+mj-lt"/>
                <a:cs typeface="Times New Roman" pitchFamily="18" charset="0"/>
              </a:rPr>
              <a:t> </a:t>
            </a:r>
            <a:r>
              <a:rPr lang="en-US" dirty="0" err="1" smtClean="0">
                <a:latin typeface="+mj-lt"/>
                <a:cs typeface="Times New Roman" pitchFamily="18" charset="0"/>
              </a:rPr>
              <a:t>huyện</a:t>
            </a:r>
            <a:r>
              <a:rPr lang="en-US" dirty="0" smtClean="0">
                <a:latin typeface="+mj-lt"/>
                <a:cs typeface="Times New Roman" pitchFamily="18" charset="0"/>
              </a:rPr>
              <a:t>.</a:t>
            </a:r>
          </a:p>
          <a:p>
            <a:pPr>
              <a:lnSpc>
                <a:spcPct val="130000"/>
              </a:lnSpc>
              <a:spcBef>
                <a:spcPts val="0"/>
              </a:spcBef>
            </a:pPr>
            <a:r>
              <a:rPr lang="en-US" dirty="0" err="1" smtClean="0">
                <a:latin typeface="+mj-lt"/>
                <a:cs typeface="Times New Roman" pitchFamily="18" charset="0"/>
              </a:rPr>
              <a:t>Trung</a:t>
            </a:r>
            <a:r>
              <a:rPr lang="en-US" dirty="0" smtClean="0">
                <a:latin typeface="+mj-lt"/>
                <a:cs typeface="Times New Roman" pitchFamily="18" charset="0"/>
              </a:rPr>
              <a:t> </a:t>
            </a:r>
            <a:r>
              <a:rPr lang="en-US" dirty="0" err="1" smtClean="0">
                <a:latin typeface="+mj-lt"/>
                <a:cs typeface="Times New Roman" pitchFamily="18" charset="0"/>
              </a:rPr>
              <a:t>tâm</a:t>
            </a:r>
            <a:r>
              <a:rPr lang="en-US" dirty="0" smtClean="0">
                <a:latin typeface="+mj-lt"/>
                <a:cs typeface="Times New Roman" pitchFamily="18" charset="0"/>
              </a:rPr>
              <a:t> Y </a:t>
            </a:r>
            <a:r>
              <a:rPr lang="en-US" dirty="0" err="1" smtClean="0">
                <a:latin typeface="+mj-lt"/>
                <a:cs typeface="Times New Roman" pitchFamily="18" charset="0"/>
              </a:rPr>
              <a:t>tế</a:t>
            </a:r>
            <a:r>
              <a:rPr lang="en-US" dirty="0" smtClean="0">
                <a:latin typeface="+mj-lt"/>
                <a:cs typeface="Times New Roman" pitchFamily="18" charset="0"/>
              </a:rPr>
              <a:t> </a:t>
            </a:r>
            <a:r>
              <a:rPr lang="en-US" dirty="0" err="1" smtClean="0">
                <a:latin typeface="+mj-lt"/>
                <a:cs typeface="Times New Roman" pitchFamily="18" charset="0"/>
              </a:rPr>
              <a:t>Dự</a:t>
            </a:r>
            <a:r>
              <a:rPr lang="en-US" dirty="0" smtClean="0">
                <a:latin typeface="+mj-lt"/>
                <a:cs typeface="Times New Roman" pitchFamily="18" charset="0"/>
              </a:rPr>
              <a:t> </a:t>
            </a:r>
            <a:r>
              <a:rPr lang="en-US" dirty="0" err="1" smtClean="0">
                <a:latin typeface="+mj-lt"/>
                <a:cs typeface="Times New Roman" pitchFamily="18" charset="0"/>
              </a:rPr>
              <a:t>phòng</a:t>
            </a:r>
            <a:r>
              <a:rPr lang="en-US" dirty="0" smtClean="0">
                <a:latin typeface="+mj-lt"/>
                <a:cs typeface="Times New Roman" pitchFamily="18" charset="0"/>
              </a:rPr>
              <a:t> 24 </a:t>
            </a:r>
            <a:r>
              <a:rPr lang="en-US" dirty="0" err="1" smtClean="0">
                <a:latin typeface="+mj-lt"/>
                <a:cs typeface="Times New Roman" pitchFamily="18" charset="0"/>
              </a:rPr>
              <a:t>quận</a:t>
            </a:r>
            <a:r>
              <a:rPr lang="en-US" dirty="0" smtClean="0">
                <a:latin typeface="+mj-lt"/>
                <a:cs typeface="Times New Roman" pitchFamily="18" charset="0"/>
              </a:rPr>
              <a:t> </a:t>
            </a:r>
            <a:r>
              <a:rPr lang="en-US" dirty="0" err="1" smtClean="0">
                <a:latin typeface="+mj-lt"/>
                <a:cs typeface="Times New Roman" pitchFamily="18" charset="0"/>
              </a:rPr>
              <a:t>huyện</a:t>
            </a:r>
            <a:endParaRPr lang="en-US" dirty="0" smtClean="0">
              <a:latin typeface="+mj-lt"/>
              <a:cs typeface="Times New Roman" pitchFamily="18" charset="0"/>
            </a:endParaRPr>
          </a:p>
          <a:p>
            <a:pPr>
              <a:lnSpc>
                <a:spcPct val="130000"/>
              </a:lnSpc>
              <a:spcBef>
                <a:spcPts val="0"/>
              </a:spcBef>
            </a:pPr>
            <a:r>
              <a:rPr lang="en-US" dirty="0" err="1" smtClean="0">
                <a:latin typeface="+mj-lt"/>
                <a:cs typeface="Times New Roman" pitchFamily="18" charset="0"/>
              </a:rPr>
              <a:t>Phòng</a:t>
            </a:r>
            <a:r>
              <a:rPr lang="en-US" dirty="0" smtClean="0">
                <a:latin typeface="+mj-lt"/>
                <a:cs typeface="Times New Roman" pitchFamily="18" charset="0"/>
              </a:rPr>
              <a:t> Y </a:t>
            </a:r>
            <a:r>
              <a:rPr lang="en-US" dirty="0" err="1" smtClean="0">
                <a:latin typeface="+mj-lt"/>
                <a:cs typeface="Times New Roman" pitchFamily="18" charset="0"/>
              </a:rPr>
              <a:t>tế</a:t>
            </a:r>
            <a:r>
              <a:rPr lang="en-US" dirty="0" smtClean="0">
                <a:latin typeface="+mj-lt"/>
                <a:cs typeface="Times New Roman" pitchFamily="18" charset="0"/>
              </a:rPr>
              <a:t> 24 </a:t>
            </a:r>
            <a:r>
              <a:rPr lang="en-US" dirty="0" err="1" smtClean="0">
                <a:latin typeface="+mj-lt"/>
                <a:cs typeface="Times New Roman" pitchFamily="18" charset="0"/>
              </a:rPr>
              <a:t>quận</a:t>
            </a:r>
            <a:r>
              <a:rPr lang="en-US" dirty="0" smtClean="0">
                <a:latin typeface="+mj-lt"/>
                <a:cs typeface="Times New Roman" pitchFamily="18" charset="0"/>
              </a:rPr>
              <a:t> </a:t>
            </a:r>
            <a:r>
              <a:rPr lang="en-US" dirty="0" err="1" smtClean="0">
                <a:latin typeface="+mj-lt"/>
                <a:cs typeface="Times New Roman" pitchFamily="18" charset="0"/>
              </a:rPr>
              <a:t>huyện</a:t>
            </a:r>
            <a:r>
              <a:rPr lang="en-US" dirty="0" smtClean="0">
                <a:latin typeface="+mj-lt"/>
                <a:cs typeface="Times New Roman" pitchFamily="18" charset="0"/>
              </a:rPr>
              <a:t>.</a:t>
            </a:r>
          </a:p>
          <a:p>
            <a:pPr>
              <a:lnSpc>
                <a:spcPct val="130000"/>
              </a:lnSpc>
              <a:spcBef>
                <a:spcPts val="0"/>
              </a:spcBef>
            </a:pPr>
            <a:r>
              <a:rPr lang="en-US" dirty="0" err="1" smtClean="0">
                <a:latin typeface="+mj-lt"/>
                <a:cs typeface="Times New Roman" pitchFamily="18" charset="0"/>
              </a:rPr>
              <a:t>Các</a:t>
            </a:r>
            <a:r>
              <a:rPr lang="en-US" dirty="0" smtClean="0">
                <a:latin typeface="+mj-lt"/>
                <a:cs typeface="Times New Roman" pitchFamily="18" charset="0"/>
              </a:rPr>
              <a:t> </a:t>
            </a:r>
            <a:r>
              <a:rPr lang="en-US" dirty="0" err="1" smtClean="0">
                <a:latin typeface="+mj-lt"/>
                <a:cs typeface="Times New Roman" pitchFamily="18" charset="0"/>
              </a:rPr>
              <a:t>trường</a:t>
            </a:r>
            <a:r>
              <a:rPr lang="en-US" dirty="0" smtClean="0">
                <a:latin typeface="+mj-lt"/>
                <a:cs typeface="Times New Roman" pitchFamily="18" charset="0"/>
              </a:rPr>
              <a:t> </a:t>
            </a:r>
            <a:r>
              <a:rPr lang="en-US" dirty="0" err="1" smtClean="0">
                <a:latin typeface="+mj-lt"/>
                <a:cs typeface="Times New Roman" pitchFamily="18" charset="0"/>
              </a:rPr>
              <a:t>phổ</a:t>
            </a:r>
            <a:r>
              <a:rPr lang="en-US" dirty="0" smtClean="0">
                <a:latin typeface="+mj-lt"/>
                <a:cs typeface="Times New Roman" pitchFamily="18" charset="0"/>
              </a:rPr>
              <a:t> </a:t>
            </a:r>
            <a:r>
              <a:rPr lang="en-US" dirty="0" err="1" smtClean="0">
                <a:latin typeface="+mj-lt"/>
                <a:cs typeface="Times New Roman" pitchFamily="18" charset="0"/>
              </a:rPr>
              <a:t>thông</a:t>
            </a:r>
            <a:r>
              <a:rPr lang="en-US" dirty="0" smtClean="0">
                <a:latin typeface="+mj-lt"/>
                <a:cs typeface="Times New Roman" pitchFamily="18" charset="0"/>
              </a:rPr>
              <a:t> </a:t>
            </a:r>
            <a:r>
              <a:rPr lang="en-US" dirty="0" err="1" smtClean="0">
                <a:latin typeface="+mj-lt"/>
                <a:cs typeface="Times New Roman" pitchFamily="18" charset="0"/>
              </a:rPr>
              <a:t>trên</a:t>
            </a:r>
            <a:r>
              <a:rPr lang="en-US" dirty="0" smtClean="0">
                <a:latin typeface="+mj-lt"/>
                <a:cs typeface="Times New Roman" pitchFamily="18" charset="0"/>
              </a:rPr>
              <a:t> </a:t>
            </a:r>
            <a:r>
              <a:rPr lang="en-US" dirty="0" err="1" smtClean="0">
                <a:latin typeface="+mj-lt"/>
                <a:cs typeface="Times New Roman" pitchFamily="18" charset="0"/>
              </a:rPr>
              <a:t>địa</a:t>
            </a:r>
            <a:r>
              <a:rPr lang="en-US" dirty="0" smtClean="0">
                <a:latin typeface="+mj-lt"/>
                <a:cs typeface="Times New Roman" pitchFamily="18" charset="0"/>
              </a:rPr>
              <a:t> </a:t>
            </a:r>
            <a:r>
              <a:rPr lang="en-US" dirty="0" err="1" smtClean="0">
                <a:latin typeface="+mj-lt"/>
                <a:cs typeface="Times New Roman" pitchFamily="18" charset="0"/>
              </a:rPr>
              <a:t>bàn</a:t>
            </a:r>
            <a:r>
              <a:rPr lang="en-US" dirty="0" smtClean="0">
                <a:latin typeface="+mj-lt"/>
                <a:cs typeface="Times New Roman" pitchFamily="18" charset="0"/>
              </a:rPr>
              <a:t> TPHCM</a:t>
            </a:r>
          </a:p>
          <a:p>
            <a:pPr>
              <a:lnSpc>
                <a:spcPct val="130000"/>
              </a:lnSpc>
              <a:spcBef>
                <a:spcPts val="0"/>
              </a:spcBef>
              <a:buFontTx/>
              <a:buNone/>
            </a:pPr>
            <a:r>
              <a:rPr lang="en-US" b="1" dirty="0" smtClean="0">
                <a:latin typeface="+mj-lt"/>
                <a:cs typeface="Times New Roman" pitchFamily="18" charset="0"/>
              </a:rPr>
              <a:t> </a:t>
            </a:r>
            <a:endParaRPr lang="en-US" dirty="0" smtClean="0">
              <a:latin typeface="+mj-lt"/>
              <a:cs typeface="Times New Roman" pitchFamily="18" charset="0"/>
            </a:endParaRPr>
          </a:p>
          <a:p>
            <a:pPr>
              <a:lnSpc>
                <a:spcPct val="130000"/>
              </a:lnSpc>
              <a:spcBef>
                <a:spcPts val="0"/>
              </a:spcBef>
            </a:pPr>
            <a:endParaRPr lang="en-US" dirty="0" smtClean="0">
              <a:latin typeface="+mj-lt"/>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Cảm ơn chú ý của quí vị!</a:t>
            </a:r>
            <a:endParaRPr lang="en-US"/>
          </a:p>
        </p:txBody>
      </p:sp>
      <p:pic>
        <p:nvPicPr>
          <p:cNvPr id="4" name="Content Placeholder 3" descr="DSC02212.JPG"/>
          <p:cNvPicPr>
            <a:picLocks noGrp="1" noChangeAspect="1"/>
          </p:cNvPicPr>
          <p:nvPr>
            <p:ph sz="quarter" idx="1"/>
          </p:nvPr>
        </p:nvPicPr>
        <p:blipFill>
          <a:blip r:embed="rId2" cstate="print"/>
          <a:stretch>
            <a:fillRect/>
          </a:stretch>
        </p:blipFill>
        <p:spPr>
          <a:xfrm>
            <a:off x="2195736" y="1700808"/>
            <a:ext cx="5689600" cy="4267200"/>
          </a:xfrm>
        </p:spPr>
      </p:pic>
      <p:sp>
        <p:nvSpPr>
          <p:cNvPr id="5" name="Date Placeholder 4"/>
          <p:cNvSpPr>
            <a:spLocks noGrp="1"/>
          </p:cNvSpPr>
          <p:nvPr>
            <p:ph type="dt" sz="half" idx="10"/>
          </p:nvPr>
        </p:nvSpPr>
        <p:spPr/>
        <p:txBody>
          <a:bodyPr/>
          <a:lstStyle/>
          <a:p>
            <a:pPr>
              <a:defRPr/>
            </a:pPr>
            <a:r>
              <a:rPr lang="en-US" smtClean="0"/>
              <a:t>29/9/11</a:t>
            </a:r>
            <a:endParaRPr lang="en-US"/>
          </a:p>
        </p:txBody>
      </p:sp>
      <p:sp>
        <p:nvSpPr>
          <p:cNvPr id="6" name="Slide Number Placeholder 5"/>
          <p:cNvSpPr>
            <a:spLocks noGrp="1"/>
          </p:cNvSpPr>
          <p:nvPr>
            <p:ph type="sldNum" sz="quarter" idx="12"/>
          </p:nvPr>
        </p:nvSpPr>
        <p:spPr/>
        <p:txBody>
          <a:bodyPr>
            <a:normAutofit/>
          </a:bodyPr>
          <a:lstStyle/>
          <a:p>
            <a:pPr>
              <a:defRPr/>
            </a:pPr>
            <a:fld id="{A63E4BDC-6E53-49E3-9901-D107FAAC9FF5}" type="slidenum">
              <a:rPr lang="en-US" smtClean="0"/>
              <a:pPr>
                <a:defRPr/>
              </a:pPr>
              <a:t>24</a:t>
            </a:fld>
            <a:endParaRPr lang="en-US"/>
          </a:p>
        </p:txBody>
      </p:sp>
    </p:spTree>
    <p:extLst>
      <p:ext uri="{BB962C8B-B14F-4D97-AF65-F5344CB8AC3E}">
        <p14:creationId xmlns:p14="http://schemas.microsoft.com/office/powerpoint/2010/main" xmlns="" val="741833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40" y="0"/>
            <a:ext cx="8991600" cy="1066800"/>
          </a:xfrm>
        </p:spPr>
        <p:txBody>
          <a:bodyPr>
            <a:normAutofit/>
          </a:bodyPr>
          <a:lstStyle/>
          <a:p>
            <a:pPr algn="ctr"/>
            <a:r>
              <a:rPr lang="en-US" b="1" dirty="0" smtClean="0">
                <a:solidFill>
                  <a:srgbClr val="FFFF00"/>
                </a:solidFill>
              </a:rPr>
              <a:t>VAI TRÒ DINH DƯỠNG VỚI HỌC SINH</a:t>
            </a:r>
            <a:endParaRPr lang="en-US" b="1"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8719356"/>
              </p:ext>
            </p:extLst>
          </p:nvPr>
        </p:nvGraphicFramePr>
        <p:xfrm>
          <a:off x="971600" y="1556792"/>
          <a:ext cx="7190184" cy="4407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691096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16"/>
            <a:ext cx="9144001" cy="990600"/>
          </a:xfrm>
        </p:spPr>
        <p:txBody>
          <a:bodyPr>
            <a:normAutofit/>
          </a:bodyPr>
          <a:lstStyle/>
          <a:p>
            <a:pPr algn="ctr" eaLnBrk="1" fontAlgn="auto" hangingPunct="1">
              <a:spcAft>
                <a:spcPts val="0"/>
              </a:spcAft>
              <a:defRPr/>
            </a:pPr>
            <a:r>
              <a:rPr lang="en-US" sz="2400" dirty="0"/>
              <a:t>CÁC CHƯƠNG TRÌNH DINH DƯỠNG </a:t>
            </a:r>
            <a:r>
              <a:rPr lang="en-US" sz="2400" dirty="0" smtClean="0"/>
              <a:t>CHO HSPT TẠI TP.HCM </a:t>
            </a:r>
            <a:endParaRPr lang="vi-VN" sz="2400" dirty="0"/>
          </a:p>
        </p:txBody>
      </p:sp>
      <p:sp>
        <p:nvSpPr>
          <p:cNvPr id="37891" name="Content Placeholder 2"/>
          <p:cNvSpPr>
            <a:spLocks noGrp="1"/>
          </p:cNvSpPr>
          <p:nvPr>
            <p:ph idx="1"/>
          </p:nvPr>
        </p:nvSpPr>
        <p:spPr>
          <a:xfrm>
            <a:off x="467544" y="1481931"/>
            <a:ext cx="8066856" cy="4495800"/>
          </a:xfrm>
        </p:spPr>
        <p:txBody>
          <a:bodyPr rtlCol="0">
            <a:normAutofit fontScale="92500" lnSpcReduction="20000"/>
          </a:bodyPr>
          <a:lstStyle/>
          <a:p>
            <a:pPr eaLnBrk="1" fontAlgn="auto" hangingPunct="1">
              <a:lnSpc>
                <a:spcPct val="160000"/>
              </a:lnSpc>
              <a:spcAft>
                <a:spcPts val="0"/>
              </a:spcAft>
              <a:defRPr/>
            </a:pPr>
            <a:r>
              <a:rPr lang="en-US" dirty="0" err="1" smtClean="0">
                <a:latin typeface="+mj-lt"/>
              </a:rPr>
              <a:t>Chương</a:t>
            </a:r>
            <a:r>
              <a:rPr lang="en-US" dirty="0" smtClean="0">
                <a:latin typeface="+mj-lt"/>
              </a:rPr>
              <a:t> </a:t>
            </a:r>
            <a:r>
              <a:rPr lang="en-US" dirty="0" err="1" smtClean="0">
                <a:latin typeface="+mj-lt"/>
              </a:rPr>
              <a:t>trình</a:t>
            </a:r>
            <a:r>
              <a:rPr lang="en-US" dirty="0" smtClean="0">
                <a:latin typeface="+mj-lt"/>
              </a:rPr>
              <a:t> </a:t>
            </a:r>
            <a:r>
              <a:rPr lang="en-US" dirty="0" err="1" smtClean="0">
                <a:latin typeface="+mj-lt"/>
              </a:rPr>
              <a:t>phòng</a:t>
            </a:r>
            <a:r>
              <a:rPr lang="en-US" dirty="0" smtClean="0">
                <a:latin typeface="+mj-lt"/>
              </a:rPr>
              <a:t> </a:t>
            </a:r>
            <a:r>
              <a:rPr lang="en-US" dirty="0" err="1" smtClean="0">
                <a:latin typeface="+mj-lt"/>
              </a:rPr>
              <a:t>chống</a:t>
            </a:r>
            <a:r>
              <a:rPr lang="en-US" dirty="0" smtClean="0">
                <a:latin typeface="+mj-lt"/>
              </a:rPr>
              <a:t> </a:t>
            </a:r>
            <a:r>
              <a:rPr lang="en-US" dirty="0" err="1" smtClean="0">
                <a:latin typeface="+mj-lt"/>
              </a:rPr>
              <a:t>suy</a:t>
            </a:r>
            <a:r>
              <a:rPr lang="en-US" dirty="0" smtClean="0">
                <a:latin typeface="+mj-lt"/>
              </a:rPr>
              <a:t> </a:t>
            </a:r>
            <a:r>
              <a:rPr lang="en-US" dirty="0" err="1" smtClean="0">
                <a:latin typeface="+mj-lt"/>
              </a:rPr>
              <a:t>dinh</a:t>
            </a:r>
            <a:r>
              <a:rPr lang="en-US" dirty="0" smtClean="0">
                <a:latin typeface="+mj-lt"/>
              </a:rPr>
              <a:t> </a:t>
            </a:r>
            <a:r>
              <a:rPr lang="en-US" dirty="0" err="1" smtClean="0">
                <a:latin typeface="+mj-lt"/>
              </a:rPr>
              <a:t>dưỡng</a:t>
            </a:r>
            <a:endParaRPr lang="en-US" dirty="0" smtClean="0">
              <a:latin typeface="+mj-lt"/>
            </a:endParaRPr>
          </a:p>
          <a:p>
            <a:pPr eaLnBrk="1" fontAlgn="auto" hangingPunct="1">
              <a:lnSpc>
                <a:spcPct val="160000"/>
              </a:lnSpc>
              <a:spcAft>
                <a:spcPts val="0"/>
              </a:spcAft>
              <a:defRPr/>
            </a:pPr>
            <a:r>
              <a:rPr lang="en-US" dirty="0" err="1" smtClean="0">
                <a:latin typeface="+mj-lt"/>
              </a:rPr>
              <a:t>Chương</a:t>
            </a:r>
            <a:r>
              <a:rPr lang="en-US" dirty="0" smtClean="0">
                <a:latin typeface="+mj-lt"/>
              </a:rPr>
              <a:t> </a:t>
            </a:r>
            <a:r>
              <a:rPr lang="en-US" dirty="0" err="1" smtClean="0">
                <a:latin typeface="+mj-lt"/>
              </a:rPr>
              <a:t>trình</a:t>
            </a:r>
            <a:r>
              <a:rPr lang="en-US" dirty="0" smtClean="0">
                <a:latin typeface="+mj-lt"/>
              </a:rPr>
              <a:t> </a:t>
            </a:r>
            <a:r>
              <a:rPr lang="en-US" dirty="0" err="1" smtClean="0">
                <a:latin typeface="+mj-lt"/>
              </a:rPr>
              <a:t>phòng</a:t>
            </a:r>
            <a:r>
              <a:rPr lang="en-US" dirty="0" smtClean="0">
                <a:latin typeface="+mj-lt"/>
              </a:rPr>
              <a:t> </a:t>
            </a:r>
            <a:r>
              <a:rPr lang="en-US" dirty="0" err="1" smtClean="0">
                <a:latin typeface="+mj-lt"/>
              </a:rPr>
              <a:t>chống</a:t>
            </a:r>
            <a:r>
              <a:rPr lang="en-US" dirty="0" smtClean="0">
                <a:latin typeface="+mj-lt"/>
              </a:rPr>
              <a:t> </a:t>
            </a:r>
            <a:r>
              <a:rPr lang="en-US" dirty="0" err="1" smtClean="0">
                <a:latin typeface="+mj-lt"/>
              </a:rPr>
              <a:t>thiếu</a:t>
            </a:r>
            <a:r>
              <a:rPr lang="en-US" dirty="0" smtClean="0">
                <a:latin typeface="+mj-lt"/>
              </a:rPr>
              <a:t> </a:t>
            </a:r>
            <a:r>
              <a:rPr lang="en-US" dirty="0" err="1" smtClean="0">
                <a:latin typeface="+mj-lt"/>
              </a:rPr>
              <a:t>máu</a:t>
            </a:r>
            <a:r>
              <a:rPr lang="en-US" dirty="0" smtClean="0">
                <a:latin typeface="+mj-lt"/>
              </a:rPr>
              <a:t> </a:t>
            </a:r>
            <a:r>
              <a:rPr lang="en-US" dirty="0" err="1" smtClean="0">
                <a:latin typeface="+mj-lt"/>
              </a:rPr>
              <a:t>dinh</a:t>
            </a:r>
            <a:r>
              <a:rPr lang="en-US" dirty="0" smtClean="0">
                <a:latin typeface="+mj-lt"/>
              </a:rPr>
              <a:t> </a:t>
            </a:r>
            <a:r>
              <a:rPr lang="en-US" dirty="0" err="1" smtClean="0">
                <a:latin typeface="+mj-lt"/>
              </a:rPr>
              <a:t>dưỡng</a:t>
            </a:r>
            <a:endParaRPr lang="en-US" dirty="0" smtClean="0">
              <a:latin typeface="+mj-lt"/>
            </a:endParaRPr>
          </a:p>
          <a:p>
            <a:pPr eaLnBrk="1" fontAlgn="auto" hangingPunct="1">
              <a:lnSpc>
                <a:spcPct val="160000"/>
              </a:lnSpc>
              <a:spcAft>
                <a:spcPts val="0"/>
              </a:spcAft>
              <a:defRPr/>
            </a:pPr>
            <a:r>
              <a:rPr lang="en-US" dirty="0" err="1" smtClean="0">
                <a:latin typeface="+mj-lt"/>
              </a:rPr>
              <a:t>Chương</a:t>
            </a:r>
            <a:r>
              <a:rPr lang="en-US" dirty="0" smtClean="0">
                <a:latin typeface="+mj-lt"/>
              </a:rPr>
              <a:t> </a:t>
            </a:r>
            <a:r>
              <a:rPr lang="en-US" dirty="0" err="1" smtClean="0">
                <a:latin typeface="+mj-lt"/>
              </a:rPr>
              <a:t>trình</a:t>
            </a:r>
            <a:r>
              <a:rPr lang="en-US" dirty="0" smtClean="0">
                <a:latin typeface="+mj-lt"/>
              </a:rPr>
              <a:t> </a:t>
            </a:r>
            <a:r>
              <a:rPr lang="en-US" dirty="0" err="1" smtClean="0">
                <a:latin typeface="+mj-lt"/>
              </a:rPr>
              <a:t>phòng</a:t>
            </a:r>
            <a:r>
              <a:rPr lang="en-US" dirty="0" smtClean="0">
                <a:latin typeface="+mj-lt"/>
              </a:rPr>
              <a:t> </a:t>
            </a:r>
            <a:r>
              <a:rPr lang="en-US" dirty="0" err="1" smtClean="0">
                <a:latin typeface="+mj-lt"/>
              </a:rPr>
              <a:t>chống</a:t>
            </a:r>
            <a:r>
              <a:rPr lang="en-US" dirty="0" smtClean="0">
                <a:latin typeface="+mj-lt"/>
              </a:rPr>
              <a:t> </a:t>
            </a:r>
            <a:r>
              <a:rPr lang="en-US" dirty="0" err="1" smtClean="0">
                <a:latin typeface="+mj-lt"/>
              </a:rPr>
              <a:t>thiếu</a:t>
            </a:r>
            <a:r>
              <a:rPr lang="en-US" dirty="0" smtClean="0">
                <a:latin typeface="+mj-lt"/>
              </a:rPr>
              <a:t> vitamin A</a:t>
            </a:r>
          </a:p>
          <a:p>
            <a:pPr eaLnBrk="1" fontAlgn="auto" hangingPunct="1">
              <a:lnSpc>
                <a:spcPct val="160000"/>
              </a:lnSpc>
              <a:spcAft>
                <a:spcPts val="0"/>
              </a:spcAft>
              <a:defRPr/>
            </a:pPr>
            <a:r>
              <a:rPr lang="en-US" dirty="0" err="1" smtClean="0">
                <a:latin typeface="+mj-lt"/>
              </a:rPr>
              <a:t>Chương</a:t>
            </a:r>
            <a:r>
              <a:rPr lang="en-US" dirty="0" smtClean="0">
                <a:latin typeface="+mj-lt"/>
              </a:rPr>
              <a:t> </a:t>
            </a:r>
            <a:r>
              <a:rPr lang="en-US" dirty="0" err="1" smtClean="0">
                <a:latin typeface="+mj-lt"/>
              </a:rPr>
              <a:t>trình</a:t>
            </a:r>
            <a:r>
              <a:rPr lang="en-US" dirty="0" smtClean="0">
                <a:latin typeface="+mj-lt"/>
              </a:rPr>
              <a:t> </a:t>
            </a:r>
            <a:r>
              <a:rPr lang="en-US" dirty="0" err="1" smtClean="0">
                <a:latin typeface="+mj-lt"/>
              </a:rPr>
              <a:t>phòng</a:t>
            </a:r>
            <a:r>
              <a:rPr lang="en-US" dirty="0" smtClean="0">
                <a:latin typeface="+mj-lt"/>
              </a:rPr>
              <a:t> </a:t>
            </a:r>
            <a:r>
              <a:rPr lang="en-US" dirty="0" err="1" smtClean="0">
                <a:latin typeface="+mj-lt"/>
              </a:rPr>
              <a:t>chống</a:t>
            </a:r>
            <a:r>
              <a:rPr lang="en-US" dirty="0" smtClean="0">
                <a:latin typeface="+mj-lt"/>
              </a:rPr>
              <a:t> </a:t>
            </a:r>
            <a:r>
              <a:rPr lang="en-US" dirty="0" err="1" smtClean="0">
                <a:latin typeface="+mj-lt"/>
              </a:rPr>
              <a:t>thiếu</a:t>
            </a:r>
            <a:r>
              <a:rPr lang="en-US" dirty="0" smtClean="0">
                <a:latin typeface="+mj-lt"/>
              </a:rPr>
              <a:t> </a:t>
            </a:r>
            <a:r>
              <a:rPr lang="en-US" err="1" smtClean="0">
                <a:latin typeface="+mj-lt"/>
              </a:rPr>
              <a:t>hụt</a:t>
            </a:r>
            <a:r>
              <a:rPr lang="en-US" smtClean="0">
                <a:latin typeface="+mj-lt"/>
              </a:rPr>
              <a:t> i-ốt</a:t>
            </a:r>
            <a:endParaRPr lang="en-US" dirty="0" smtClean="0">
              <a:latin typeface="+mj-lt"/>
            </a:endParaRPr>
          </a:p>
          <a:p>
            <a:pPr eaLnBrk="1" fontAlgn="auto" hangingPunct="1">
              <a:lnSpc>
                <a:spcPct val="160000"/>
              </a:lnSpc>
              <a:spcAft>
                <a:spcPts val="0"/>
              </a:spcAft>
              <a:defRPr/>
            </a:pPr>
            <a:r>
              <a:rPr lang="en-US" b="1" dirty="0" smtClean="0">
                <a:latin typeface="+mj-lt"/>
              </a:rPr>
              <a:t>CT </a:t>
            </a:r>
            <a:r>
              <a:rPr lang="en-US" b="1" dirty="0" err="1" smtClean="0">
                <a:latin typeface="+mj-lt"/>
              </a:rPr>
              <a:t>Dinh</a:t>
            </a:r>
            <a:r>
              <a:rPr lang="en-US" b="1" dirty="0" smtClean="0">
                <a:latin typeface="+mj-lt"/>
              </a:rPr>
              <a:t> </a:t>
            </a:r>
            <a:r>
              <a:rPr lang="en-US" b="1" dirty="0" err="1" smtClean="0">
                <a:latin typeface="+mj-lt"/>
              </a:rPr>
              <a:t>dưỡng</a:t>
            </a:r>
            <a:r>
              <a:rPr lang="en-US" b="1" dirty="0" smtClean="0">
                <a:latin typeface="+mj-lt"/>
              </a:rPr>
              <a:t> </a:t>
            </a:r>
            <a:r>
              <a:rPr lang="en-US" b="1" dirty="0" err="1" smtClean="0">
                <a:latin typeface="+mj-lt"/>
              </a:rPr>
              <a:t>học</a:t>
            </a:r>
            <a:r>
              <a:rPr lang="en-US" b="1" dirty="0" smtClean="0">
                <a:latin typeface="+mj-lt"/>
              </a:rPr>
              <a:t> </a:t>
            </a:r>
            <a:r>
              <a:rPr lang="en-US" b="1" dirty="0" err="1" smtClean="0">
                <a:latin typeface="+mj-lt"/>
              </a:rPr>
              <a:t>đường</a:t>
            </a:r>
            <a:endParaRPr lang="en-US" b="1" dirty="0" smtClean="0">
              <a:latin typeface="+mj-lt"/>
            </a:endParaRPr>
          </a:p>
          <a:p>
            <a:pPr eaLnBrk="1" fontAlgn="auto" hangingPunct="1">
              <a:lnSpc>
                <a:spcPct val="160000"/>
              </a:lnSpc>
              <a:spcAft>
                <a:spcPts val="0"/>
              </a:spcAft>
              <a:defRPr/>
            </a:pPr>
            <a:endParaRPr lang="vi-VN" dirty="0" smtClean="0">
              <a:latin typeface="+mj-lt"/>
            </a:endParaRPr>
          </a:p>
        </p:txBody>
      </p:sp>
      <p:pic>
        <p:nvPicPr>
          <p:cNvPr id="47108" name="Picture 1" descr="C:\Users\NHA\Pictures\HOA PHUONG\images.jpg"/>
          <p:cNvPicPr>
            <a:picLocks noChangeAspect="1" noChangeArrowheads="1"/>
          </p:cNvPicPr>
          <p:nvPr/>
        </p:nvPicPr>
        <p:blipFill>
          <a:blip r:embed="rId2" cstate="print"/>
          <a:srcRect/>
          <a:stretch>
            <a:fillRect/>
          </a:stretch>
        </p:blipFill>
        <p:spPr bwMode="auto">
          <a:xfrm>
            <a:off x="7020272" y="5215402"/>
            <a:ext cx="2000250" cy="14970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a:bodyPr>
          <a:lstStyle/>
          <a:p>
            <a:pPr>
              <a:defRPr/>
            </a:pPr>
            <a:fld id="{4556D794-995F-48D7-AA18-EFFB24D059C3}" type="slidenum">
              <a:rPr lang="en-US"/>
              <a:pPr>
                <a:defRPr/>
              </a:pPr>
              <a:t>4</a:t>
            </a:fld>
            <a:endParaRPr lang="en-US"/>
          </a:p>
        </p:txBody>
      </p:sp>
    </p:spTree>
    <p:extLst>
      <p:ext uri="{BB962C8B-B14F-4D97-AF65-F5344CB8AC3E}">
        <p14:creationId xmlns:p14="http://schemas.microsoft.com/office/powerpoint/2010/main" xmlns="" val="3464980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723900" y="0"/>
            <a:ext cx="8229600" cy="1143000"/>
          </a:xfrm>
        </p:spPr>
        <p:txBody>
          <a:bodyPr/>
          <a:lstStyle/>
          <a:p>
            <a:pPr eaLnBrk="1" fontAlgn="auto" hangingPunct="1">
              <a:spcAft>
                <a:spcPts val="0"/>
              </a:spcAft>
              <a:defRPr/>
            </a:pPr>
            <a:r>
              <a:rPr lang="en-US" sz="3800" b="1" dirty="0" err="1" smtClean="0">
                <a:latin typeface="Arial" charset="0"/>
              </a:rPr>
              <a:t>ĐỐI</a:t>
            </a:r>
            <a:r>
              <a:rPr lang="en-US" sz="3800" b="1" dirty="0" smtClean="0">
                <a:latin typeface="Arial" charset="0"/>
              </a:rPr>
              <a:t> </a:t>
            </a:r>
            <a:r>
              <a:rPr lang="en-US" sz="3800" b="1" dirty="0" err="1" smtClean="0">
                <a:latin typeface="Arial" charset="0"/>
              </a:rPr>
              <a:t>TƯỢNG</a:t>
            </a:r>
            <a:r>
              <a:rPr lang="en-US" sz="3800" b="1" dirty="0" smtClean="0">
                <a:latin typeface="Arial" charset="0"/>
              </a:rPr>
              <a:t> </a:t>
            </a:r>
            <a:r>
              <a:rPr lang="en-US" sz="3800" b="1" dirty="0" err="1" smtClean="0">
                <a:latin typeface="Arial" charset="0"/>
              </a:rPr>
              <a:t>THAM</a:t>
            </a:r>
            <a:r>
              <a:rPr lang="en-US" sz="3800" b="1" dirty="0" smtClean="0">
                <a:latin typeface="Arial" charset="0"/>
              </a:rPr>
              <a:t> </a:t>
            </a:r>
            <a:r>
              <a:rPr lang="en-US" sz="3800" b="1" dirty="0" err="1" smtClean="0">
                <a:latin typeface="Arial" charset="0"/>
              </a:rPr>
              <a:t>GIA</a:t>
            </a:r>
            <a:endParaRPr lang="en-US" sz="3800" b="1" dirty="0" smtClean="0">
              <a:latin typeface="Arial" charset="0"/>
            </a:endParaRPr>
          </a:p>
        </p:txBody>
      </p:sp>
      <p:sp>
        <p:nvSpPr>
          <p:cNvPr id="21507" name="Text Box 8"/>
          <p:cNvSpPr txBox="1">
            <a:spLocks noChangeArrowheads="1"/>
          </p:cNvSpPr>
          <p:nvPr/>
        </p:nvSpPr>
        <p:spPr bwMode="auto">
          <a:xfrm>
            <a:off x="1524000" y="2209800"/>
            <a:ext cx="1676400" cy="457200"/>
          </a:xfrm>
          <a:prstGeom prst="rect">
            <a:avLst/>
          </a:prstGeom>
          <a:noFill/>
          <a:ln w="9525">
            <a:noFill/>
            <a:miter lim="800000"/>
            <a:headEnd/>
            <a:tailEnd/>
          </a:ln>
        </p:spPr>
        <p:txBody>
          <a:bodyPr>
            <a:spAutoFit/>
          </a:bodyPr>
          <a:lstStyle/>
          <a:p>
            <a:pPr>
              <a:spcBef>
                <a:spcPct val="50000"/>
              </a:spcBef>
            </a:pPr>
            <a:r>
              <a:rPr lang="en-US" sz="2400" b="1">
                <a:solidFill>
                  <a:srgbClr val="CC0000"/>
                </a:solidFill>
              </a:rPr>
              <a:t>Giáo viên</a:t>
            </a:r>
          </a:p>
        </p:txBody>
      </p:sp>
      <p:sp>
        <p:nvSpPr>
          <p:cNvPr id="21508" name="Text Box 9"/>
          <p:cNvSpPr txBox="1">
            <a:spLocks noChangeArrowheads="1"/>
          </p:cNvSpPr>
          <p:nvPr/>
        </p:nvSpPr>
        <p:spPr bwMode="auto">
          <a:xfrm>
            <a:off x="1524000" y="2895600"/>
            <a:ext cx="1524000" cy="457200"/>
          </a:xfrm>
          <a:prstGeom prst="rect">
            <a:avLst/>
          </a:prstGeom>
          <a:noFill/>
          <a:ln w="9525">
            <a:noFill/>
            <a:miter lim="800000"/>
            <a:headEnd/>
            <a:tailEnd/>
          </a:ln>
        </p:spPr>
        <p:txBody>
          <a:bodyPr>
            <a:spAutoFit/>
          </a:bodyPr>
          <a:lstStyle/>
          <a:p>
            <a:pPr algn="ctr">
              <a:spcBef>
                <a:spcPct val="50000"/>
              </a:spcBef>
            </a:pPr>
            <a:r>
              <a:rPr lang="en-US" sz="2400" b="1" dirty="0" err="1">
                <a:solidFill>
                  <a:srgbClr val="009999"/>
                </a:solidFill>
              </a:rPr>
              <a:t>PHHS</a:t>
            </a:r>
            <a:endParaRPr lang="en-US" sz="2400" b="1" dirty="0">
              <a:solidFill>
                <a:srgbClr val="009999"/>
              </a:solidFill>
            </a:endParaRPr>
          </a:p>
        </p:txBody>
      </p:sp>
      <p:sp>
        <p:nvSpPr>
          <p:cNvPr id="21509" name="Text Box 10"/>
          <p:cNvSpPr txBox="1">
            <a:spLocks noChangeArrowheads="1"/>
          </p:cNvSpPr>
          <p:nvPr/>
        </p:nvSpPr>
        <p:spPr bwMode="auto">
          <a:xfrm>
            <a:off x="533400" y="3657600"/>
            <a:ext cx="2667000" cy="461665"/>
          </a:xfrm>
          <a:prstGeom prst="rect">
            <a:avLst/>
          </a:prstGeom>
          <a:noFill/>
          <a:ln w="9525">
            <a:noFill/>
            <a:miter lim="800000"/>
            <a:headEnd/>
            <a:tailEnd/>
          </a:ln>
        </p:spPr>
        <p:txBody>
          <a:bodyPr wrap="square">
            <a:spAutoFit/>
          </a:bodyPr>
          <a:lstStyle/>
          <a:p>
            <a:pPr>
              <a:spcBef>
                <a:spcPct val="50000"/>
              </a:spcBef>
            </a:pPr>
            <a:r>
              <a:rPr lang="en-US" sz="2400" b="1" dirty="0" err="1">
                <a:solidFill>
                  <a:srgbClr val="CC00CC"/>
                </a:solidFill>
              </a:rPr>
              <a:t>Cán</a:t>
            </a:r>
            <a:r>
              <a:rPr lang="en-US" sz="2400" b="1" dirty="0">
                <a:solidFill>
                  <a:srgbClr val="CC00CC"/>
                </a:solidFill>
              </a:rPr>
              <a:t> </a:t>
            </a:r>
            <a:r>
              <a:rPr lang="en-US" sz="2400" b="1" dirty="0" err="1">
                <a:solidFill>
                  <a:srgbClr val="CC00CC"/>
                </a:solidFill>
              </a:rPr>
              <a:t>bộ</a:t>
            </a:r>
            <a:r>
              <a:rPr lang="en-US" sz="2400" b="1" dirty="0">
                <a:solidFill>
                  <a:srgbClr val="CC00CC"/>
                </a:solidFill>
              </a:rPr>
              <a:t> Y </a:t>
            </a:r>
            <a:r>
              <a:rPr lang="en-US" sz="2400" b="1" dirty="0" err="1" smtClean="0">
                <a:solidFill>
                  <a:srgbClr val="CC00CC"/>
                </a:solidFill>
              </a:rPr>
              <a:t>tế</a:t>
            </a:r>
            <a:r>
              <a:rPr lang="en-US" sz="2400" b="1" dirty="0" smtClean="0">
                <a:solidFill>
                  <a:srgbClr val="CC00CC"/>
                </a:solidFill>
              </a:rPr>
              <a:t> TH</a:t>
            </a:r>
            <a:endParaRPr lang="en-US" sz="2400" b="1" dirty="0">
              <a:solidFill>
                <a:srgbClr val="CC00CC"/>
              </a:solidFill>
            </a:endParaRPr>
          </a:p>
        </p:txBody>
      </p:sp>
      <p:sp>
        <p:nvSpPr>
          <p:cNvPr id="12295" name="Text Box 12"/>
          <p:cNvSpPr txBox="1">
            <a:spLocks noChangeArrowheads="1"/>
          </p:cNvSpPr>
          <p:nvPr/>
        </p:nvSpPr>
        <p:spPr bwMode="auto">
          <a:xfrm>
            <a:off x="3581400" y="1828800"/>
            <a:ext cx="2286000" cy="523875"/>
          </a:xfrm>
          <a:prstGeom prst="rect">
            <a:avLst/>
          </a:prstGeom>
          <a:solidFill>
            <a:schemeClr val="accent1">
              <a:lumMod val="60000"/>
              <a:lumOff val="40000"/>
            </a:schemeClr>
          </a:solidFill>
          <a:ln w="9525">
            <a:noFill/>
            <a:miter lim="800000"/>
            <a:headEnd/>
            <a:tailEnd/>
          </a:ln>
        </p:spPr>
        <p:txBody>
          <a:bodyPr>
            <a:spAutoFit/>
          </a:bodyPr>
          <a:lstStyle/>
          <a:p>
            <a:pPr algn="ctr">
              <a:spcBef>
                <a:spcPct val="50000"/>
              </a:spcBef>
              <a:defRPr/>
            </a:pPr>
            <a:r>
              <a:rPr lang="en-US" sz="2800" b="1" dirty="0" err="1">
                <a:latin typeface="Arial" charset="0"/>
                <a:cs typeface="Arial" charset="0"/>
              </a:rPr>
              <a:t>LÃNH</a:t>
            </a:r>
            <a:r>
              <a:rPr lang="en-US" sz="2800" b="1" dirty="0">
                <a:latin typeface="Arial" charset="0"/>
                <a:cs typeface="Arial" charset="0"/>
              </a:rPr>
              <a:t> </a:t>
            </a:r>
            <a:r>
              <a:rPr lang="en-US" sz="2800" b="1" dirty="0" err="1">
                <a:latin typeface="Arial" charset="0"/>
                <a:cs typeface="Arial" charset="0"/>
              </a:rPr>
              <a:t>ĐẠO</a:t>
            </a:r>
            <a:endParaRPr lang="en-US" sz="2800" b="1" dirty="0">
              <a:latin typeface="Arial" charset="0"/>
              <a:cs typeface="Arial" charset="0"/>
            </a:endParaRPr>
          </a:p>
        </p:txBody>
      </p:sp>
      <p:pic>
        <p:nvPicPr>
          <p:cNvPr id="21511" name="Picture 14" descr="2173141-778932-school-illustration-with-kids-holding-cartoons"/>
          <p:cNvPicPr>
            <a:picLocks noChangeAspect="1" noChangeArrowheads="1"/>
          </p:cNvPicPr>
          <p:nvPr/>
        </p:nvPicPr>
        <p:blipFill>
          <a:blip r:embed="rId2" cstate="print"/>
          <a:srcRect/>
          <a:stretch>
            <a:fillRect/>
          </a:stretch>
        </p:blipFill>
        <p:spPr bwMode="auto">
          <a:xfrm>
            <a:off x="3124200" y="2743200"/>
            <a:ext cx="3429000" cy="2143125"/>
          </a:xfrm>
          <a:prstGeom prst="rect">
            <a:avLst/>
          </a:prstGeom>
          <a:noFill/>
          <a:ln w="9525">
            <a:noFill/>
            <a:miter lim="800000"/>
            <a:headEnd/>
            <a:tailEnd/>
          </a:ln>
        </p:spPr>
      </p:pic>
      <p:sp>
        <p:nvSpPr>
          <p:cNvPr id="12297" name="Text Box 15"/>
          <p:cNvSpPr txBox="1">
            <a:spLocks noChangeArrowheads="1"/>
          </p:cNvSpPr>
          <p:nvPr/>
        </p:nvSpPr>
        <p:spPr bwMode="auto">
          <a:xfrm>
            <a:off x="3124200" y="5518574"/>
            <a:ext cx="3276600" cy="461665"/>
          </a:xfrm>
          <a:prstGeom prst="rect">
            <a:avLst/>
          </a:prstGeom>
          <a:solidFill>
            <a:schemeClr val="accent2">
              <a:lumMod val="20000"/>
              <a:lumOff val="80000"/>
            </a:schemeClr>
          </a:solidFill>
          <a:ln w="9525">
            <a:noFill/>
            <a:miter lim="800000"/>
            <a:headEnd/>
            <a:tailEnd/>
          </a:ln>
        </p:spPr>
        <p:txBody>
          <a:bodyPr wrap="square">
            <a:spAutoFit/>
          </a:bodyPr>
          <a:lstStyle/>
          <a:p>
            <a:pPr algn="ctr">
              <a:spcBef>
                <a:spcPct val="50000"/>
              </a:spcBef>
              <a:defRPr/>
            </a:pPr>
            <a:r>
              <a:rPr lang="en-US" sz="2400" b="1" dirty="0" smtClean="0">
                <a:latin typeface="Arial" charset="0"/>
                <a:cs typeface="Arial" charset="0"/>
              </a:rPr>
              <a:t>TỔ CHỨC, DN… </a:t>
            </a:r>
            <a:endParaRPr lang="en-US" sz="2400" b="1" dirty="0">
              <a:latin typeface="Arial" charset="0"/>
              <a:cs typeface="Arial" charset="0"/>
            </a:endParaRPr>
          </a:p>
        </p:txBody>
      </p:sp>
      <p:sp>
        <p:nvSpPr>
          <p:cNvPr id="12298" name="Text Box 16"/>
          <p:cNvSpPr txBox="1">
            <a:spLocks noChangeArrowheads="1"/>
          </p:cNvSpPr>
          <p:nvPr/>
        </p:nvSpPr>
        <p:spPr bwMode="auto">
          <a:xfrm>
            <a:off x="6553200" y="3352800"/>
            <a:ext cx="2590800" cy="1015663"/>
          </a:xfrm>
          <a:prstGeom prst="rect">
            <a:avLst/>
          </a:prstGeom>
          <a:solidFill>
            <a:schemeClr val="accent2">
              <a:lumMod val="75000"/>
            </a:schemeClr>
          </a:solidFill>
          <a:ln w="9525">
            <a:noFill/>
            <a:miter lim="800000"/>
            <a:headEnd/>
            <a:tailEnd/>
          </a:ln>
        </p:spPr>
        <p:txBody>
          <a:bodyPr wrap="square">
            <a:spAutoFit/>
          </a:bodyPr>
          <a:lstStyle/>
          <a:p>
            <a:pPr>
              <a:spcBef>
                <a:spcPct val="50000"/>
              </a:spcBef>
              <a:defRPr/>
            </a:pPr>
            <a:r>
              <a:rPr lang="en-US" sz="2400" b="1" dirty="0" smtClean="0">
                <a:solidFill>
                  <a:schemeClr val="bg1">
                    <a:lumMod val="95000"/>
                  </a:schemeClr>
                </a:solidFill>
                <a:latin typeface="Arial" charset="0"/>
                <a:cs typeface="Arial" charset="0"/>
              </a:rPr>
              <a:t>TT </a:t>
            </a:r>
            <a:r>
              <a:rPr lang="en-US" sz="2400" b="1" dirty="0" err="1" smtClean="0">
                <a:solidFill>
                  <a:schemeClr val="bg1">
                    <a:lumMod val="95000"/>
                  </a:schemeClr>
                </a:solidFill>
                <a:latin typeface="Arial" charset="0"/>
                <a:cs typeface="Arial" charset="0"/>
              </a:rPr>
              <a:t>Dinh</a:t>
            </a:r>
            <a:r>
              <a:rPr lang="en-US" sz="2400" b="1" dirty="0" smtClean="0">
                <a:solidFill>
                  <a:schemeClr val="bg1">
                    <a:lumMod val="95000"/>
                  </a:schemeClr>
                </a:solidFill>
                <a:latin typeface="Arial" charset="0"/>
                <a:cs typeface="Arial" charset="0"/>
              </a:rPr>
              <a:t> </a:t>
            </a:r>
            <a:r>
              <a:rPr lang="en-US" sz="2400" b="1" dirty="0" err="1" smtClean="0">
                <a:solidFill>
                  <a:schemeClr val="bg1">
                    <a:lumMod val="95000"/>
                  </a:schemeClr>
                </a:solidFill>
                <a:latin typeface="Arial" charset="0"/>
                <a:cs typeface="Arial" charset="0"/>
              </a:rPr>
              <a:t>dưỡng</a:t>
            </a:r>
            <a:endParaRPr lang="en-US" sz="2400" b="1" dirty="0" smtClean="0">
              <a:solidFill>
                <a:schemeClr val="bg1">
                  <a:lumMod val="95000"/>
                </a:schemeClr>
              </a:solidFill>
              <a:latin typeface="Arial" charset="0"/>
              <a:cs typeface="Arial" charset="0"/>
            </a:endParaRPr>
          </a:p>
          <a:p>
            <a:pPr>
              <a:spcBef>
                <a:spcPct val="50000"/>
              </a:spcBef>
              <a:defRPr/>
            </a:pPr>
            <a:r>
              <a:rPr lang="en-US" sz="2400" b="1" smtClean="0">
                <a:solidFill>
                  <a:schemeClr val="bg1">
                    <a:lumMod val="95000"/>
                  </a:schemeClr>
                </a:solidFill>
                <a:latin typeface="Arial" charset="0"/>
                <a:cs typeface="Arial" charset="0"/>
              </a:rPr>
              <a:t>TTYTDP QH</a:t>
            </a:r>
            <a:endParaRPr lang="en-US" sz="2400" b="1" dirty="0">
              <a:solidFill>
                <a:schemeClr val="bg1">
                  <a:lumMod val="95000"/>
                </a:schemeClr>
              </a:solidFill>
              <a:latin typeface="Arial" charset="0"/>
              <a:cs typeface="Arial" charset="0"/>
            </a:endParaRPr>
          </a:p>
        </p:txBody>
      </p:sp>
      <p:sp>
        <p:nvSpPr>
          <p:cNvPr id="21514" name="TextBox 10"/>
          <p:cNvSpPr txBox="1">
            <a:spLocks noChangeArrowheads="1"/>
          </p:cNvSpPr>
          <p:nvPr/>
        </p:nvSpPr>
        <p:spPr bwMode="auto">
          <a:xfrm>
            <a:off x="304800" y="4572000"/>
            <a:ext cx="3124200" cy="400050"/>
          </a:xfrm>
          <a:prstGeom prst="rect">
            <a:avLst/>
          </a:prstGeom>
          <a:noFill/>
          <a:ln w="9525">
            <a:noFill/>
            <a:miter lim="800000"/>
            <a:headEnd/>
            <a:tailEnd/>
          </a:ln>
        </p:spPr>
        <p:txBody>
          <a:bodyPr>
            <a:spAutoFit/>
          </a:bodyPr>
          <a:lstStyle/>
          <a:p>
            <a:r>
              <a:rPr lang="en-US" sz="2000" b="1" dirty="0" err="1"/>
              <a:t>Nhân</a:t>
            </a:r>
            <a:r>
              <a:rPr lang="en-US" sz="2000" b="1" dirty="0"/>
              <a:t> </a:t>
            </a:r>
            <a:r>
              <a:rPr lang="en-US" sz="2000" b="1" dirty="0" err="1"/>
              <a:t>viên</a:t>
            </a:r>
            <a:r>
              <a:rPr lang="en-US" sz="2000" b="1" dirty="0"/>
              <a:t> </a:t>
            </a:r>
            <a:r>
              <a:rPr lang="en-US" sz="2000" b="1" dirty="0" err="1"/>
              <a:t>bếp</a:t>
            </a:r>
            <a:r>
              <a:rPr lang="en-US" sz="2000" b="1" dirty="0"/>
              <a:t> </a:t>
            </a:r>
            <a:r>
              <a:rPr lang="en-US" sz="2000" b="1" dirty="0" err="1" smtClean="0"/>
              <a:t>ăn</a:t>
            </a:r>
            <a:r>
              <a:rPr lang="en-US" sz="2000" b="1" dirty="0" smtClean="0"/>
              <a:t>/</a:t>
            </a:r>
            <a:r>
              <a:rPr lang="en-US" sz="2000" b="1" dirty="0" err="1" smtClean="0"/>
              <a:t>căntin</a:t>
            </a:r>
            <a:endParaRPr lang="vi-VN" sz="2000" b="1" dirty="0"/>
          </a:p>
        </p:txBody>
      </p:sp>
      <p:sp>
        <p:nvSpPr>
          <p:cNvPr id="12" name="Slide Number Placeholder 11"/>
          <p:cNvSpPr>
            <a:spLocks noGrp="1"/>
          </p:cNvSpPr>
          <p:nvPr>
            <p:ph type="sldNum" sz="quarter" idx="12"/>
          </p:nvPr>
        </p:nvSpPr>
        <p:spPr/>
        <p:txBody>
          <a:bodyPr/>
          <a:lstStyle/>
          <a:p>
            <a:pPr>
              <a:defRPr/>
            </a:pPr>
            <a:fld id="{5AE8B38A-5650-4EC1-83C4-B79B3117C33C}" type="slidenum">
              <a:rPr lang="en-US" smtClean="0"/>
              <a:pPr>
                <a:defRPr/>
              </a:pPr>
              <a:t>5</a:t>
            </a:fld>
            <a:endParaRPr lang="en-US"/>
          </a:p>
        </p:txBody>
      </p:sp>
    </p:spTree>
    <p:extLst>
      <p:ext uri="{BB962C8B-B14F-4D97-AF65-F5344CB8AC3E}">
        <p14:creationId xmlns:p14="http://schemas.microsoft.com/office/powerpoint/2010/main" xmlns="" val="69940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68312" y="260350"/>
            <a:ext cx="8568183" cy="647700"/>
          </a:xfrm>
        </p:spPr>
        <p:txBody>
          <a:bodyPr/>
          <a:lstStyle/>
          <a:p>
            <a:r>
              <a:rPr lang="en-US" dirty="0" err="1" smtClean="0">
                <a:latin typeface="Arial" pitchFamily="34" charset="0"/>
                <a:cs typeface="Arial" pitchFamily="34" charset="0"/>
              </a:rPr>
              <a:t>Một</a:t>
            </a:r>
            <a:r>
              <a:rPr lang="en-US" dirty="0" smtClean="0">
                <a:latin typeface="Arial" pitchFamily="34" charset="0"/>
                <a:cs typeface="Arial" pitchFamily="34" charset="0"/>
              </a:rPr>
              <a:t> </a:t>
            </a:r>
            <a:r>
              <a:rPr lang="en-US" dirty="0" err="1" smtClean="0">
                <a:latin typeface="Arial" pitchFamily="34" charset="0"/>
                <a:cs typeface="Arial" pitchFamily="34" charset="0"/>
              </a:rPr>
              <a:t>số</a:t>
            </a:r>
            <a:r>
              <a:rPr lang="en-US" dirty="0" smtClean="0">
                <a:latin typeface="Arial" pitchFamily="34" charset="0"/>
                <a:cs typeface="Arial" pitchFamily="34" charset="0"/>
              </a:rPr>
              <a:t> </a:t>
            </a:r>
            <a:r>
              <a:rPr lang="en-US" dirty="0" err="1" smtClean="0">
                <a:latin typeface="Arial" pitchFamily="34" charset="0"/>
                <a:cs typeface="Arial" pitchFamily="34" charset="0"/>
              </a:rPr>
              <a:t>vấn</a:t>
            </a:r>
            <a:r>
              <a:rPr lang="en-US" dirty="0" smtClean="0">
                <a:latin typeface="Arial" pitchFamily="34" charset="0"/>
                <a:cs typeface="Arial" pitchFamily="34" charset="0"/>
              </a:rPr>
              <a:t> </a:t>
            </a:r>
            <a:r>
              <a:rPr lang="en-US" dirty="0" err="1" smtClean="0">
                <a:latin typeface="Arial" pitchFamily="34" charset="0"/>
                <a:cs typeface="Arial" pitchFamily="34" charset="0"/>
              </a:rPr>
              <a:t>đề</a:t>
            </a:r>
            <a:r>
              <a:rPr lang="en-US" dirty="0" smtClean="0">
                <a:latin typeface="Arial" pitchFamily="34" charset="0"/>
                <a:cs typeface="Arial" pitchFamily="34" charset="0"/>
              </a:rPr>
              <a:t> </a:t>
            </a:r>
            <a:r>
              <a:rPr lang="en-US" dirty="0" err="1" smtClean="0">
                <a:latin typeface="Arial" pitchFamily="34" charset="0"/>
                <a:cs typeface="Arial" pitchFamily="34" charset="0"/>
              </a:rPr>
              <a:t>dinh</a:t>
            </a:r>
            <a:r>
              <a:rPr lang="en-US" dirty="0" smtClean="0">
                <a:latin typeface="Arial" pitchFamily="34" charset="0"/>
                <a:cs typeface="Arial" pitchFamily="34" charset="0"/>
              </a:rPr>
              <a:t> </a:t>
            </a:r>
            <a:r>
              <a:rPr lang="en-US" dirty="0" err="1" smtClean="0">
                <a:latin typeface="Arial" pitchFamily="34" charset="0"/>
                <a:cs typeface="Arial" pitchFamily="34" charset="0"/>
              </a:rPr>
              <a:t>dưỡng</a:t>
            </a:r>
            <a:r>
              <a:rPr lang="en-US" dirty="0" smtClean="0">
                <a:latin typeface="Arial" pitchFamily="34" charset="0"/>
                <a:cs typeface="Arial" pitchFamily="34" charset="0"/>
              </a:rPr>
              <a:t> </a:t>
            </a:r>
            <a:r>
              <a:rPr lang="en-US" dirty="0" err="1" smtClean="0">
                <a:latin typeface="Arial" pitchFamily="34" charset="0"/>
                <a:cs typeface="Arial" pitchFamily="34" charset="0"/>
              </a:rPr>
              <a:t>học</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TP.HCM</a:t>
            </a:r>
          </a:p>
        </p:txBody>
      </p:sp>
      <p:sp>
        <p:nvSpPr>
          <p:cNvPr id="5123" name="Rectangle 3"/>
          <p:cNvSpPr>
            <a:spLocks noGrp="1"/>
          </p:cNvSpPr>
          <p:nvPr>
            <p:ph type="body" idx="1"/>
          </p:nvPr>
        </p:nvSpPr>
        <p:spPr>
          <a:xfrm>
            <a:off x="467544" y="5229200"/>
            <a:ext cx="8229600" cy="1112987"/>
          </a:xfrm>
        </p:spPr>
        <p:txBody>
          <a:bodyPr/>
          <a:lstStyle/>
          <a:p>
            <a:pPr marL="0" indent="0">
              <a:buNone/>
            </a:pPr>
            <a:r>
              <a:rPr lang="en-US" dirty="0" err="1" smtClean="0">
                <a:latin typeface="Arial" pitchFamily="34" charset="0"/>
                <a:cs typeface="Arial" pitchFamily="34" charset="0"/>
              </a:rPr>
              <a:t>Thừa</a:t>
            </a:r>
            <a:r>
              <a:rPr lang="en-US" dirty="0" smtClean="0">
                <a:latin typeface="Arial" pitchFamily="34" charset="0"/>
                <a:cs typeface="Arial" pitchFamily="34" charset="0"/>
              </a:rPr>
              <a:t> </a:t>
            </a:r>
            <a:r>
              <a:rPr lang="en-US" dirty="0" err="1" smtClean="0">
                <a:latin typeface="Arial" pitchFamily="34" charset="0"/>
                <a:cs typeface="Arial" pitchFamily="34" charset="0"/>
              </a:rPr>
              <a:t>cân</a:t>
            </a:r>
            <a:r>
              <a:rPr lang="en-US" dirty="0" smtClean="0">
                <a:latin typeface="Arial" pitchFamily="34" charset="0"/>
                <a:cs typeface="Arial" pitchFamily="34" charset="0"/>
              </a:rPr>
              <a:t> </a:t>
            </a:r>
            <a:r>
              <a:rPr lang="en-US" dirty="0" err="1" smtClean="0">
                <a:latin typeface="Arial" pitchFamily="34" charset="0"/>
                <a:cs typeface="Arial" pitchFamily="34" charset="0"/>
              </a:rPr>
              <a:t>béo</a:t>
            </a:r>
            <a:r>
              <a:rPr lang="en-US" dirty="0" smtClean="0">
                <a:latin typeface="Arial" pitchFamily="34" charset="0"/>
                <a:cs typeface="Arial" pitchFamily="34" charset="0"/>
              </a:rPr>
              <a:t> </a:t>
            </a:r>
            <a:r>
              <a:rPr lang="en-US" dirty="0" err="1" smtClean="0">
                <a:latin typeface="Arial" pitchFamily="34" charset="0"/>
                <a:cs typeface="Arial" pitchFamily="34" charset="0"/>
              </a:rPr>
              <a:t>phì</a:t>
            </a:r>
            <a:r>
              <a:rPr lang="en-US" dirty="0" smtClean="0">
                <a:latin typeface="Arial" pitchFamily="34" charset="0"/>
                <a:cs typeface="Arial" pitchFamily="34" charset="0"/>
              </a:rPr>
              <a:t> </a:t>
            </a:r>
            <a:r>
              <a:rPr lang="en-US" dirty="0" err="1" smtClean="0">
                <a:latin typeface="Arial" pitchFamily="34" charset="0"/>
                <a:cs typeface="Arial" pitchFamily="34" charset="0"/>
              </a:rPr>
              <a:t>ngày</a:t>
            </a:r>
            <a:r>
              <a:rPr lang="en-US" dirty="0" smtClean="0">
                <a:latin typeface="Arial" pitchFamily="34" charset="0"/>
                <a:cs typeface="Arial" pitchFamily="34" charset="0"/>
              </a:rPr>
              <a:t> </a:t>
            </a:r>
            <a:r>
              <a:rPr lang="en-US" dirty="0" err="1" smtClean="0">
                <a:latin typeface="Arial" pitchFamily="34" charset="0"/>
                <a:cs typeface="Arial" pitchFamily="34" charset="0"/>
              </a:rPr>
              <a:t>càng</a:t>
            </a:r>
            <a:r>
              <a:rPr lang="en-US" dirty="0" smtClean="0">
                <a:latin typeface="Arial" pitchFamily="34" charset="0"/>
                <a:cs typeface="Arial" pitchFamily="34" charset="0"/>
              </a:rPr>
              <a:t> </a:t>
            </a:r>
            <a:r>
              <a:rPr lang="en-US" dirty="0" err="1" smtClean="0">
                <a:latin typeface="Arial" pitchFamily="34" charset="0"/>
                <a:cs typeface="Arial" pitchFamily="34" charset="0"/>
              </a:rPr>
              <a:t>gia</a:t>
            </a:r>
            <a:r>
              <a:rPr lang="en-US" dirty="0" smtClean="0">
                <a:latin typeface="Arial" pitchFamily="34" charset="0"/>
                <a:cs typeface="Arial" pitchFamily="34" charset="0"/>
              </a:rPr>
              <a:t> </a:t>
            </a:r>
            <a:r>
              <a:rPr lang="en-US" dirty="0" err="1" smtClean="0">
                <a:latin typeface="Arial" pitchFamily="34" charset="0"/>
                <a:cs typeface="Arial" pitchFamily="34" charset="0"/>
              </a:rPr>
              <a:t>tăng</a:t>
            </a:r>
            <a:r>
              <a:rPr lang="en-US" dirty="0">
                <a:latin typeface="Arial" pitchFamily="34" charset="0"/>
                <a:cs typeface="Arial" pitchFamily="34" charset="0"/>
              </a:rPr>
              <a:t>. </a:t>
            </a:r>
            <a:endParaRPr lang="en-US" dirty="0" smtClean="0">
              <a:latin typeface="Arial" pitchFamily="34" charset="0"/>
              <a:cs typeface="Arial" pitchFamily="34" charset="0"/>
            </a:endParaRPr>
          </a:p>
          <a:p>
            <a:pPr marL="0" indent="0">
              <a:buNone/>
            </a:pPr>
            <a:r>
              <a:rPr lang="en-US" dirty="0" smtClean="0">
                <a:latin typeface="Arial" pitchFamily="34" charset="0"/>
                <a:cs typeface="Arial" pitchFamily="34" charset="0"/>
              </a:rPr>
              <a:t>SDD</a:t>
            </a:r>
            <a:r>
              <a:rPr lang="en-US" dirty="0">
                <a:latin typeface="Arial" pitchFamily="34" charset="0"/>
                <a:cs typeface="Arial" pitchFamily="34" charset="0"/>
              </a:rPr>
              <a:t>, </a:t>
            </a:r>
            <a:r>
              <a:rPr lang="en-US" dirty="0" err="1">
                <a:latin typeface="Arial" pitchFamily="34" charset="0"/>
                <a:cs typeface="Arial" pitchFamily="34" charset="0"/>
              </a:rPr>
              <a:t>thiếu</a:t>
            </a:r>
            <a:r>
              <a:rPr lang="en-US" dirty="0">
                <a:latin typeface="Arial" pitchFamily="34" charset="0"/>
                <a:cs typeface="Arial" pitchFamily="34" charset="0"/>
              </a:rPr>
              <a:t> VCDD </a:t>
            </a:r>
            <a:r>
              <a:rPr lang="en-US" dirty="0" err="1">
                <a:latin typeface="Arial" pitchFamily="34" charset="0"/>
                <a:cs typeface="Arial" pitchFamily="34" charset="0"/>
              </a:rPr>
              <a:t>còn</a:t>
            </a:r>
            <a:r>
              <a:rPr lang="en-US" dirty="0">
                <a:latin typeface="Arial" pitchFamily="34" charset="0"/>
                <a:cs typeface="Arial" pitchFamily="34" charset="0"/>
              </a:rPr>
              <a:t> </a:t>
            </a:r>
            <a:r>
              <a:rPr lang="en-US" dirty="0" err="1">
                <a:latin typeface="Arial" pitchFamily="34" charset="0"/>
                <a:cs typeface="Arial" pitchFamily="34" charset="0"/>
              </a:rPr>
              <a:t>tồn</a:t>
            </a:r>
            <a:r>
              <a:rPr lang="en-US" dirty="0">
                <a:latin typeface="Arial" pitchFamily="34" charset="0"/>
                <a:cs typeface="Arial" pitchFamily="34" charset="0"/>
              </a:rPr>
              <a:t> </a:t>
            </a:r>
            <a:r>
              <a:rPr lang="en-US" dirty="0" err="1" smtClean="0">
                <a:latin typeface="Arial" pitchFamily="34" charset="0"/>
                <a:cs typeface="Arial" pitchFamily="34" charset="0"/>
              </a:rPr>
              <a:t>tại</a:t>
            </a:r>
            <a:r>
              <a:rPr lang="en-US" dirty="0" smtClean="0">
                <a:latin typeface="Arial" pitchFamily="34" charset="0"/>
                <a:cs typeface="Arial" pitchFamily="34" charset="0"/>
              </a:rPr>
              <a:t>.</a:t>
            </a:r>
            <a:endParaRPr lang="en-US" dirty="0">
              <a:latin typeface="Arial" pitchFamily="34" charset="0"/>
              <a:cs typeface="Arial" pitchFamily="34" charset="0"/>
            </a:endParaRPr>
          </a:p>
          <a:p>
            <a:pPr marL="0" indent="0">
              <a:buNone/>
            </a:pPr>
            <a:endParaRPr lang="en-US" dirty="0" smtClean="0">
              <a:latin typeface="Arial" pitchFamily="34" charset="0"/>
              <a:cs typeface="Arial" pitchFamily="34" charset="0"/>
            </a:endParaRPr>
          </a:p>
        </p:txBody>
      </p:sp>
      <p:graphicFrame>
        <p:nvGraphicFramePr>
          <p:cNvPr id="2" name="Object 1"/>
          <p:cNvGraphicFramePr>
            <a:graphicFrameLocks noGrp="1"/>
          </p:cNvGraphicFramePr>
          <p:nvPr>
            <p:extLst>
              <p:ext uri="{D42A27DB-BD31-4B8C-83A1-F6EECF244321}">
                <p14:modId xmlns:p14="http://schemas.microsoft.com/office/powerpoint/2010/main" xmlns="" val="2069423867"/>
              </p:ext>
            </p:extLst>
          </p:nvPr>
        </p:nvGraphicFramePr>
        <p:xfrm>
          <a:off x="827584" y="1196752"/>
          <a:ext cx="7571184" cy="3933800"/>
        </p:xfrm>
        <a:graphic>
          <a:graphicData uri="http://schemas.openxmlformats.org/presentationml/2006/ole">
            <p:oleObj spid="_x0000_s6151" name="Worksheet" r:id="rId3" imgW="8461981" imgH="4797968" progId="Excel.Sheet.8">
              <p:embed/>
            </p:oleObj>
          </a:graphicData>
        </a:graphic>
      </p:graphicFrame>
      <p:sp>
        <p:nvSpPr>
          <p:cNvPr id="6" name="TextBox 4"/>
          <p:cNvSpPr txBox="1">
            <a:spLocks noChangeArrowheads="1"/>
          </p:cNvSpPr>
          <p:nvPr/>
        </p:nvSpPr>
        <p:spPr bwMode="auto">
          <a:xfrm>
            <a:off x="457994" y="2636912"/>
            <a:ext cx="4587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Content Placeholder 4"/>
          <p:cNvGraphicFramePr>
            <a:graphicFrameLocks noGrp="1"/>
          </p:cNvGraphicFramePr>
          <p:nvPr>
            <p:ph idx="1"/>
          </p:nvPr>
        </p:nvGraphicFramePr>
        <p:xfrm>
          <a:off x="685800" y="1447800"/>
          <a:ext cx="7772400" cy="4495800"/>
        </p:xfrm>
        <a:graphic>
          <a:graphicData uri="http://schemas.openxmlformats.org/presentationml/2006/ole">
            <p:oleObj spid="_x0000_s1031" r:id="rId4" imgW="7773074" imgH="4493141" progId="Excel.Sheet.8">
              <p:embed/>
            </p:oleObj>
          </a:graphicData>
        </a:graphic>
      </p:graphicFrame>
      <p:sp>
        <p:nvSpPr>
          <p:cNvPr id="18435" name="Title 1"/>
          <p:cNvSpPr>
            <a:spLocks noGrp="1"/>
          </p:cNvSpPr>
          <p:nvPr>
            <p:ph type="title"/>
          </p:nvPr>
        </p:nvSpPr>
        <p:spPr>
          <a:xfrm>
            <a:off x="304800" y="152400"/>
            <a:ext cx="8610600" cy="762000"/>
          </a:xfrm>
        </p:spPr>
        <p:txBody>
          <a:bodyPr/>
          <a:lstStyle/>
          <a:p>
            <a:r>
              <a:rPr lang="en-US" dirty="0" err="1" smtClean="0"/>
              <a:t>Tình</a:t>
            </a:r>
            <a:r>
              <a:rPr lang="en-US" dirty="0" smtClean="0"/>
              <a:t> </a:t>
            </a:r>
            <a:r>
              <a:rPr lang="en-US" dirty="0" err="1" smtClean="0"/>
              <a:t>trạng</a:t>
            </a:r>
            <a:r>
              <a:rPr lang="en-US" dirty="0" smtClean="0"/>
              <a:t> </a:t>
            </a:r>
            <a:r>
              <a:rPr lang="en-US" dirty="0" err="1" smtClean="0"/>
              <a:t>thừa</a:t>
            </a:r>
            <a:r>
              <a:rPr lang="en-US" dirty="0" smtClean="0"/>
              <a:t> </a:t>
            </a:r>
            <a:r>
              <a:rPr lang="en-US" dirty="0" err="1" smtClean="0"/>
              <a:t>cân</a:t>
            </a:r>
            <a:r>
              <a:rPr lang="en-US" dirty="0" smtClean="0"/>
              <a:t>, </a:t>
            </a:r>
            <a:r>
              <a:rPr lang="en-US" dirty="0" err="1" smtClean="0"/>
              <a:t>béo</a:t>
            </a:r>
            <a:r>
              <a:rPr lang="en-US" dirty="0" smtClean="0"/>
              <a:t> </a:t>
            </a:r>
            <a:r>
              <a:rPr lang="en-US" dirty="0" err="1" smtClean="0"/>
              <a:t>phì</a:t>
            </a:r>
            <a:r>
              <a:rPr lang="en-US" dirty="0" smtClean="0"/>
              <a:t> </a:t>
            </a:r>
            <a:r>
              <a:rPr lang="en-US" dirty="0" err="1" smtClean="0"/>
              <a:t>theo</a:t>
            </a:r>
            <a:r>
              <a:rPr lang="en-US" dirty="0" smtClean="0"/>
              <a:t> </a:t>
            </a:r>
            <a:r>
              <a:rPr lang="en-US" dirty="0" err="1" smtClean="0"/>
              <a:t>cấp</a:t>
            </a:r>
            <a:r>
              <a:rPr lang="en-US" dirty="0" smtClean="0"/>
              <a:t> </a:t>
            </a:r>
            <a:r>
              <a:rPr lang="en-US" dirty="0" err="1" smtClean="0"/>
              <a:t>học</a:t>
            </a:r>
            <a:endParaRPr lang="en-US" dirty="0" smtClean="0"/>
          </a:p>
        </p:txBody>
      </p:sp>
      <p:sp>
        <p:nvSpPr>
          <p:cNvPr id="18436" name="TextBox 4"/>
          <p:cNvSpPr txBox="1">
            <a:spLocks noChangeArrowheads="1"/>
          </p:cNvSpPr>
          <p:nvPr/>
        </p:nvSpPr>
        <p:spPr bwMode="auto">
          <a:xfrm>
            <a:off x="609600" y="1789113"/>
            <a:ext cx="4587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a:t>
            </a:r>
          </a:p>
        </p:txBody>
      </p:sp>
      <p:sp>
        <p:nvSpPr>
          <p:cNvPr id="18437" name="TextBox 6"/>
          <p:cNvSpPr txBox="1">
            <a:spLocks noChangeArrowheads="1"/>
          </p:cNvSpPr>
          <p:nvPr/>
        </p:nvSpPr>
        <p:spPr bwMode="auto">
          <a:xfrm>
            <a:off x="3962400" y="2362200"/>
            <a:ext cx="10239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p &lt; 0,01</a:t>
            </a:r>
          </a:p>
        </p:txBody>
      </p:sp>
    </p:spTree>
    <p:extLst>
      <p:ext uri="{BB962C8B-B14F-4D97-AF65-F5344CB8AC3E}">
        <p14:creationId xmlns:p14="http://schemas.microsoft.com/office/powerpoint/2010/main" xmlns="" val="4206825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382000" cy="762000"/>
          </a:xfrm>
        </p:spPr>
        <p:txBody>
          <a:bodyPr/>
          <a:lstStyle/>
          <a:p>
            <a:r>
              <a:rPr lang="en-US" dirty="0" err="1" smtClean="0"/>
              <a:t>Tình</a:t>
            </a:r>
            <a:r>
              <a:rPr lang="en-US" dirty="0" smtClean="0"/>
              <a:t> </a:t>
            </a:r>
            <a:r>
              <a:rPr lang="en-US" dirty="0" err="1" smtClean="0"/>
              <a:t>trạng</a:t>
            </a:r>
            <a:r>
              <a:rPr lang="en-US" dirty="0" smtClean="0"/>
              <a:t> </a:t>
            </a:r>
            <a:r>
              <a:rPr lang="en-US" dirty="0" err="1" smtClean="0"/>
              <a:t>tăng</a:t>
            </a:r>
            <a:r>
              <a:rPr lang="en-US" dirty="0" smtClean="0"/>
              <a:t> </a:t>
            </a:r>
            <a:r>
              <a:rPr lang="en-US" dirty="0" err="1" smtClean="0"/>
              <a:t>huyết</a:t>
            </a:r>
            <a:r>
              <a:rPr lang="en-US" dirty="0" smtClean="0"/>
              <a:t> </a:t>
            </a:r>
            <a:r>
              <a:rPr lang="en-US" dirty="0" err="1" smtClean="0"/>
              <a:t>áp</a:t>
            </a:r>
            <a:r>
              <a:rPr lang="en-US" dirty="0" smtClean="0"/>
              <a:t> ở </a:t>
            </a:r>
            <a:r>
              <a:rPr lang="en-US" dirty="0" err="1" smtClean="0"/>
              <a:t>học</a:t>
            </a:r>
            <a:r>
              <a:rPr lang="en-US" dirty="0" smtClean="0"/>
              <a:t> </a:t>
            </a:r>
            <a:r>
              <a:rPr lang="en-US" dirty="0" err="1" smtClean="0"/>
              <a:t>sinh</a:t>
            </a:r>
            <a:r>
              <a:rPr lang="en-US" dirty="0" smtClean="0"/>
              <a:t> </a:t>
            </a:r>
            <a:r>
              <a:rPr lang="en-US" dirty="0" err="1" smtClean="0"/>
              <a:t>các</a:t>
            </a:r>
            <a:r>
              <a:rPr lang="en-US" dirty="0" smtClean="0"/>
              <a:t> </a:t>
            </a:r>
            <a:r>
              <a:rPr lang="en-US" dirty="0" err="1" smtClean="0"/>
              <a:t>cấp</a:t>
            </a:r>
            <a:endParaRPr lang="en-US" dirty="0" smtClean="0"/>
          </a:p>
        </p:txBody>
      </p:sp>
      <p:graphicFrame>
        <p:nvGraphicFramePr>
          <p:cNvPr id="25603" name="Content Placeholder 3"/>
          <p:cNvGraphicFramePr>
            <a:graphicFrameLocks noGrp="1"/>
          </p:cNvGraphicFramePr>
          <p:nvPr>
            <p:ph idx="1"/>
          </p:nvPr>
        </p:nvGraphicFramePr>
        <p:xfrm>
          <a:off x="685800" y="1676400"/>
          <a:ext cx="7772400" cy="4495800"/>
        </p:xfrm>
        <a:graphic>
          <a:graphicData uri="http://schemas.openxmlformats.org/presentationml/2006/ole">
            <p:oleObj spid="_x0000_s4103" r:id="rId4" imgW="7773074" imgH="4499238" progId="Excel.Sheet.8">
              <p:embed/>
            </p:oleObj>
          </a:graphicData>
        </a:graphic>
      </p:graphicFrame>
      <p:sp>
        <p:nvSpPr>
          <p:cNvPr id="25604" name="TextBox 4"/>
          <p:cNvSpPr txBox="1">
            <a:spLocks noChangeArrowheads="1"/>
          </p:cNvSpPr>
          <p:nvPr/>
        </p:nvSpPr>
        <p:spPr bwMode="auto">
          <a:xfrm>
            <a:off x="685800" y="2209800"/>
            <a:ext cx="3905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a:t>
            </a:r>
          </a:p>
        </p:txBody>
      </p:sp>
      <p:sp>
        <p:nvSpPr>
          <p:cNvPr id="25605" name="TextBox 5"/>
          <p:cNvSpPr txBox="1">
            <a:spLocks noChangeArrowheads="1"/>
          </p:cNvSpPr>
          <p:nvPr/>
        </p:nvSpPr>
        <p:spPr bwMode="auto">
          <a:xfrm>
            <a:off x="4267200" y="1828800"/>
            <a:ext cx="892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Times New Roman" pitchFamily="18" charset="0"/>
                <a:cs typeface="Times New Roman" pitchFamily="18" charset="0"/>
              </a:rPr>
              <a:t>p&lt; 0,01</a:t>
            </a:r>
          </a:p>
        </p:txBody>
      </p:sp>
    </p:spTree>
    <p:extLst>
      <p:ext uri="{BB962C8B-B14F-4D97-AF65-F5344CB8AC3E}">
        <p14:creationId xmlns:p14="http://schemas.microsoft.com/office/powerpoint/2010/main" xmlns="" val="2546892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Tỉ lệ thiếu máu theo giới &amp; cấp học</a:t>
            </a:r>
          </a:p>
        </p:txBody>
      </p:sp>
      <p:graphicFrame>
        <p:nvGraphicFramePr>
          <p:cNvPr id="31747" name="Content Placeholder 3"/>
          <p:cNvGraphicFramePr>
            <a:graphicFrameLocks noGrp="1"/>
          </p:cNvGraphicFramePr>
          <p:nvPr>
            <p:ph idx="1"/>
          </p:nvPr>
        </p:nvGraphicFramePr>
        <p:xfrm>
          <a:off x="457200" y="1371600"/>
          <a:ext cx="7772400" cy="4495800"/>
        </p:xfrm>
        <a:graphic>
          <a:graphicData uri="http://schemas.openxmlformats.org/presentationml/2006/ole">
            <p:oleObj spid="_x0000_s5126" r:id="rId4" imgW="7773074" imgH="4499238" progId="Excel.Sheet.8">
              <p:embed/>
            </p:oleObj>
          </a:graphicData>
        </a:graphic>
      </p:graphicFrame>
      <p:sp>
        <p:nvSpPr>
          <p:cNvPr id="31748" name="TextBox 5"/>
          <p:cNvSpPr txBox="1">
            <a:spLocks noChangeArrowheads="1"/>
          </p:cNvSpPr>
          <p:nvPr/>
        </p:nvSpPr>
        <p:spPr bwMode="auto">
          <a:xfrm>
            <a:off x="7467600" y="1524000"/>
            <a:ext cx="11620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latin typeface="Times New Roman" pitchFamily="18" charset="0"/>
                <a:cs typeface="Times New Roman" pitchFamily="18" charset="0"/>
              </a:rPr>
              <a:t>p &lt; 0,001</a:t>
            </a:r>
          </a:p>
        </p:txBody>
      </p:sp>
    </p:spTree>
    <p:extLst>
      <p:ext uri="{BB962C8B-B14F-4D97-AF65-F5344CB8AC3E}">
        <p14:creationId xmlns:p14="http://schemas.microsoft.com/office/powerpoint/2010/main" xmlns="" val="1484941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ung tam dinh duong">
  <a:themeElements>
    <a:clrScheme name="trung tam dinh duo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ung tam dinh duong">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ung tam dinh duo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ung tam dinh duo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ung tam dinh duo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ung tam dinh duo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ung tam dinh duo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ung tam dinh duo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ung tam dinh duo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ung tam dinh duo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ung tam dinh duo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ung tam dinh duo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ung tam dinh duo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ung tam dinh duo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trung tam dinh duong</Template>
  <TotalTime>715</TotalTime>
  <Words>1047</Words>
  <Application>Microsoft Office PowerPoint</Application>
  <PresentationFormat>On-screen Show (4:3)</PresentationFormat>
  <Paragraphs>115</Paragraphs>
  <Slides>24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trung tam dinh duong</vt:lpstr>
      <vt:lpstr>Microsoft Office Excel 97-2003 Worksheet</vt:lpstr>
      <vt:lpstr>CHƯƠNG TRÌNH DINH DƯỠNG HỌC ĐƯỜNG</vt:lpstr>
      <vt:lpstr>CÁC YẾU TỐ ẢNH HƯỞNG SỨC KHỎE HỌC SINH</vt:lpstr>
      <vt:lpstr>VAI TRÒ DINH DƯỠNG VỚI HỌC SINH</vt:lpstr>
      <vt:lpstr>CÁC CHƯƠNG TRÌNH DINH DƯỠNG CHO HSPT TẠI TP.HCM </vt:lpstr>
      <vt:lpstr>ĐỐI TƯỢNG THAM GIA</vt:lpstr>
      <vt:lpstr>Một số vấn đề dinh dưỡng học sinh TP.HCM</vt:lpstr>
      <vt:lpstr>Tình trạng thừa cân, béo phì theo cấp học</vt:lpstr>
      <vt:lpstr>Tình trạng tăng huyết áp ở học sinh các cấp</vt:lpstr>
      <vt:lpstr>Tỉ lệ thiếu máu theo giới &amp; cấp học</vt:lpstr>
      <vt:lpstr>Một số vấn đề dinh dưỡng học sinh TP.HCM</vt:lpstr>
      <vt:lpstr>Một số vấn đề dinh dưỡng học sinh TP.HCM</vt:lpstr>
      <vt:lpstr>Một số vấn đề dinh dưỡng học sinh TP.HCM</vt:lpstr>
      <vt:lpstr>Một số vấn đề dinh dưỡng học sinh TP.HCM</vt:lpstr>
      <vt:lpstr>Các hoạt động trong năm học 2015- 2016</vt:lpstr>
      <vt:lpstr>Hoạt động truyền thông giáo dục </vt:lpstr>
      <vt:lpstr>Tập huấn</vt:lpstr>
      <vt:lpstr>Tập huấn</vt:lpstr>
      <vt:lpstr>Tiếp tục triển khai bữa ăn học đường </vt:lpstr>
      <vt:lpstr>Slide 19</vt:lpstr>
      <vt:lpstr>Slide 20</vt:lpstr>
      <vt:lpstr>Hoạt động phòng chống các rối loạn do thiếu iốt</vt:lpstr>
      <vt:lpstr>Kế hoạch năm học 2016- 2017</vt:lpstr>
      <vt:lpstr>Phối hợp thực hiện</vt:lpstr>
      <vt:lpstr>Cảm ơn chú ý của quí vị!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THỪA CÂN BÉO PHÌ</dc:title>
  <dc:creator>bscuong</dc:creator>
  <cp:lastModifiedBy>111</cp:lastModifiedBy>
  <cp:revision>98</cp:revision>
  <dcterms:created xsi:type="dcterms:W3CDTF">2013-04-12T06:19:03Z</dcterms:created>
  <dcterms:modified xsi:type="dcterms:W3CDTF">2016-08-15T07:46:20Z</dcterms:modified>
</cp:coreProperties>
</file>